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99"/>
  </p:notesMasterIdLst>
  <p:sldIdLst>
    <p:sldId id="256" r:id="rId4"/>
    <p:sldId id="265" r:id="rId5"/>
    <p:sldId id="17260" r:id="rId6"/>
    <p:sldId id="17228" r:id="rId7"/>
    <p:sldId id="17222" r:id="rId8"/>
    <p:sldId id="17267" r:id="rId9"/>
    <p:sldId id="17270" r:id="rId10"/>
    <p:sldId id="17287" r:id="rId11"/>
    <p:sldId id="17229" r:id="rId12"/>
    <p:sldId id="17230" r:id="rId13"/>
    <p:sldId id="17279" r:id="rId14"/>
    <p:sldId id="17259" r:id="rId15"/>
    <p:sldId id="274" r:id="rId16"/>
    <p:sldId id="17223" r:id="rId17"/>
    <p:sldId id="17235" r:id="rId18"/>
    <p:sldId id="17294" r:id="rId19"/>
    <p:sldId id="17236" r:id="rId20"/>
    <p:sldId id="17289" r:id="rId21"/>
    <p:sldId id="17290" r:id="rId22"/>
    <p:sldId id="17288" r:id="rId23"/>
    <p:sldId id="17291" r:id="rId24"/>
    <p:sldId id="17237" r:id="rId25"/>
    <p:sldId id="17299" r:id="rId26"/>
    <p:sldId id="17292" r:id="rId27"/>
    <p:sldId id="17281" r:id="rId28"/>
    <p:sldId id="17238" r:id="rId29"/>
    <p:sldId id="17239" r:id="rId30"/>
    <p:sldId id="17240" r:id="rId31"/>
    <p:sldId id="17250" r:id="rId32"/>
    <p:sldId id="17282" r:id="rId33"/>
    <p:sldId id="17241" r:id="rId34"/>
    <p:sldId id="17242" r:id="rId35"/>
    <p:sldId id="17249" r:id="rId36"/>
    <p:sldId id="17244" r:id="rId37"/>
    <p:sldId id="17293" r:id="rId38"/>
    <p:sldId id="17280" r:id="rId39"/>
    <p:sldId id="17231" r:id="rId40"/>
    <p:sldId id="17284" r:id="rId41"/>
    <p:sldId id="17245" r:id="rId42"/>
    <p:sldId id="17248" r:id="rId43"/>
    <p:sldId id="17300" r:id="rId44"/>
    <p:sldId id="17256" r:id="rId45"/>
    <p:sldId id="17257" r:id="rId46"/>
    <p:sldId id="17258" r:id="rId47"/>
    <p:sldId id="17246" r:id="rId48"/>
    <p:sldId id="17266" r:id="rId49"/>
    <p:sldId id="17273" r:id="rId50"/>
    <p:sldId id="17232" r:id="rId51"/>
    <p:sldId id="17243" r:id="rId52"/>
    <p:sldId id="17296" r:id="rId53"/>
    <p:sldId id="17297" r:id="rId54"/>
    <p:sldId id="17298" r:id="rId55"/>
    <p:sldId id="17286" r:id="rId56"/>
    <p:sldId id="17295" r:id="rId57"/>
    <p:sldId id="17253" r:id="rId58"/>
    <p:sldId id="17254" r:id="rId59"/>
    <p:sldId id="17311" r:id="rId60"/>
    <p:sldId id="17312" r:id="rId61"/>
    <p:sldId id="17309" r:id="rId62"/>
    <p:sldId id="17310" r:id="rId63"/>
    <p:sldId id="17308" r:id="rId64"/>
    <p:sldId id="17318" r:id="rId65"/>
    <p:sldId id="17319" r:id="rId66"/>
    <p:sldId id="17321" r:id="rId67"/>
    <p:sldId id="17320" r:id="rId68"/>
    <p:sldId id="17322" r:id="rId69"/>
    <p:sldId id="17313" r:id="rId70"/>
    <p:sldId id="17301" r:id="rId71"/>
    <p:sldId id="17326" r:id="rId72"/>
    <p:sldId id="17324" r:id="rId73"/>
    <p:sldId id="17329" r:id="rId74"/>
    <p:sldId id="17330" r:id="rId75"/>
    <p:sldId id="17333" r:id="rId76"/>
    <p:sldId id="17331" r:id="rId77"/>
    <p:sldId id="17303" r:id="rId78"/>
    <p:sldId id="17334" r:id="rId79"/>
    <p:sldId id="17304" r:id="rId80"/>
    <p:sldId id="17315" r:id="rId81"/>
    <p:sldId id="17306" r:id="rId82"/>
    <p:sldId id="17307" r:id="rId83"/>
    <p:sldId id="17317" r:id="rId84"/>
    <p:sldId id="17335" r:id="rId85"/>
    <p:sldId id="17337" r:id="rId86"/>
    <p:sldId id="17316" r:id="rId87"/>
    <p:sldId id="17338" r:id="rId88"/>
    <p:sldId id="17339" r:id="rId89"/>
    <p:sldId id="17323" r:id="rId90"/>
    <p:sldId id="17271" r:id="rId91"/>
    <p:sldId id="17265" r:id="rId92"/>
    <p:sldId id="17264" r:id="rId93"/>
    <p:sldId id="17343" r:id="rId94"/>
    <p:sldId id="17341" r:id="rId95"/>
    <p:sldId id="17342" r:id="rId96"/>
    <p:sldId id="17272" r:id="rId97"/>
    <p:sldId id="1731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9762F-D06C-4B04-9559-653BD993F754}"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BEC22B-8A59-47C1-A6C1-9681753973FE}" type="slidenum">
              <a:rPr lang="en-US" smtClean="0"/>
              <a:t>‹#›</a:t>
            </a:fld>
            <a:endParaRPr lang="en-US"/>
          </a:p>
        </p:txBody>
      </p:sp>
    </p:spTree>
    <p:extLst>
      <p:ext uri="{BB962C8B-B14F-4D97-AF65-F5344CB8AC3E}">
        <p14:creationId xmlns:p14="http://schemas.microsoft.com/office/powerpoint/2010/main" val="1383296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BEC22B-8A59-47C1-A6C1-9681753973FE}" type="slidenum">
              <a:rPr lang="en-US" smtClean="0"/>
              <a:t>92</a:t>
            </a:fld>
            <a:endParaRPr lang="en-US"/>
          </a:p>
        </p:txBody>
      </p:sp>
    </p:spTree>
    <p:extLst>
      <p:ext uri="{BB962C8B-B14F-4D97-AF65-F5344CB8AC3E}">
        <p14:creationId xmlns:p14="http://schemas.microsoft.com/office/powerpoint/2010/main" val="2379057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70A6-B2A0-FC60-675E-A44AAA382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2CB799-B623-982F-05D9-352F00FC92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4B089D-F1F8-4C49-EFBA-3618803D932E}"/>
              </a:ext>
            </a:extLst>
          </p:cNvPr>
          <p:cNvSpPr>
            <a:spLocks noGrp="1"/>
          </p:cNvSpPr>
          <p:nvPr>
            <p:ph type="dt" sz="half" idx="10"/>
          </p:nvPr>
        </p:nvSpPr>
        <p:spPr>
          <a:xfrm>
            <a:off x="838200" y="6356350"/>
            <a:ext cx="2743200" cy="365125"/>
          </a:xfrm>
          <a:prstGeom prst="rect">
            <a:avLst/>
          </a:prstGeom>
        </p:spPr>
        <p:txBody>
          <a:bodyPr/>
          <a:lstStyle/>
          <a:p>
            <a:fld id="{F39369C7-F32A-4FC0-B2EC-C66F8FC97B16}" type="datetime1">
              <a:rPr lang="en-US" smtClean="0"/>
              <a:t>5/20/2024</a:t>
            </a:fld>
            <a:endParaRPr lang="en-US"/>
          </a:p>
        </p:txBody>
      </p:sp>
      <p:sp>
        <p:nvSpPr>
          <p:cNvPr id="5" name="Footer Placeholder 4">
            <a:extLst>
              <a:ext uri="{FF2B5EF4-FFF2-40B4-BE49-F238E27FC236}">
                <a16:creationId xmlns:a16="http://schemas.microsoft.com/office/drawing/2014/main" id="{C548D2E1-C0E5-E104-B157-5260C6341C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41AB478-B6EE-C954-71F8-BD7C87CE06B0}"/>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5692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572D-6646-FEE6-8B8F-E3E8AED528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0B4873-7D1D-C40B-848C-3FF3B216D3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32A69-EB37-627A-92D0-C9E5EA62DB94}"/>
              </a:ext>
            </a:extLst>
          </p:cNvPr>
          <p:cNvSpPr>
            <a:spLocks noGrp="1"/>
          </p:cNvSpPr>
          <p:nvPr>
            <p:ph type="dt" sz="half" idx="10"/>
          </p:nvPr>
        </p:nvSpPr>
        <p:spPr>
          <a:xfrm>
            <a:off x="838200" y="6356350"/>
            <a:ext cx="2743200" cy="365125"/>
          </a:xfrm>
          <a:prstGeom prst="rect">
            <a:avLst/>
          </a:prstGeom>
        </p:spPr>
        <p:txBody>
          <a:bodyPr/>
          <a:lstStyle/>
          <a:p>
            <a:fld id="{DCC2EFC0-6210-4511-B5BC-3A850302CAD1}" type="datetime1">
              <a:rPr lang="en-US" smtClean="0"/>
              <a:t>5/20/2024</a:t>
            </a:fld>
            <a:endParaRPr lang="en-US"/>
          </a:p>
        </p:txBody>
      </p:sp>
      <p:sp>
        <p:nvSpPr>
          <p:cNvPr id="5" name="Footer Placeholder 4">
            <a:extLst>
              <a:ext uri="{FF2B5EF4-FFF2-40B4-BE49-F238E27FC236}">
                <a16:creationId xmlns:a16="http://schemas.microsoft.com/office/drawing/2014/main" id="{FA79F862-C3C0-9DF6-1857-647673AE66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58AEE06-7518-AB39-C7C0-432AD1B172BC}"/>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33767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E092D-31BE-5B8B-3DDC-9361835D0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34642B-E4FD-A4B0-B4F1-26B550C23E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21BF2-256A-85FD-6E40-5438DC564DE1}"/>
              </a:ext>
            </a:extLst>
          </p:cNvPr>
          <p:cNvSpPr>
            <a:spLocks noGrp="1"/>
          </p:cNvSpPr>
          <p:nvPr>
            <p:ph type="dt" sz="half" idx="10"/>
          </p:nvPr>
        </p:nvSpPr>
        <p:spPr>
          <a:xfrm>
            <a:off x="838200" y="6356350"/>
            <a:ext cx="2743200" cy="365125"/>
          </a:xfrm>
          <a:prstGeom prst="rect">
            <a:avLst/>
          </a:prstGeom>
        </p:spPr>
        <p:txBody>
          <a:bodyPr/>
          <a:lstStyle/>
          <a:p>
            <a:fld id="{26126394-E5E2-44AF-A955-FC125B808CDD}" type="datetime1">
              <a:rPr lang="en-US" smtClean="0"/>
              <a:t>5/20/2024</a:t>
            </a:fld>
            <a:endParaRPr lang="en-US"/>
          </a:p>
        </p:txBody>
      </p:sp>
      <p:sp>
        <p:nvSpPr>
          <p:cNvPr id="5" name="Footer Placeholder 4">
            <a:extLst>
              <a:ext uri="{FF2B5EF4-FFF2-40B4-BE49-F238E27FC236}">
                <a16:creationId xmlns:a16="http://schemas.microsoft.com/office/drawing/2014/main" id="{788B33DB-5142-C6ED-6AF5-6CAF8DB148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E262F26-888C-EC30-A6D5-1C4BDEBAFBE0}"/>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142629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DF4FB0-B102-4FD8-A3C7-EEC08DA6C365}" type="datetime1">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295520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r>
              <a:rPr lang="en-US" dirty="0"/>
              <a:t>&lt;#&gt;</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265363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FC07DE-37B3-436D-8598-1578DDE31B77}" type="datetime1">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24553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81D1A7-44F0-4F0D-94F2-F280ADB26F28}" type="datetime1">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00404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CA4A9B-05AD-4B88-8982-0B3463004E22}" type="datetime1">
              <a:rPr lang="en-US" smtClean="0"/>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366197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DB32D3-0CCB-416B-A70F-FD08846ACE1C}" type="datetime1">
              <a:rPr lang="en-US" smtClean="0"/>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173479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C6D276-6E85-4189-830A-10750A09AA49}" type="datetime1">
              <a:rPr lang="en-US" smtClean="0"/>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002817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17D388-A6FA-4275-AF73-5018997539DB}" type="datetime1">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2588451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963AA-4894-4E20-52AF-26FEA887D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17B2B-92EF-C0FB-0024-1B10F0D7BA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EE506-7186-1673-C09C-132BE2883C4B}"/>
              </a:ext>
            </a:extLst>
          </p:cNvPr>
          <p:cNvSpPr>
            <a:spLocks noGrp="1"/>
          </p:cNvSpPr>
          <p:nvPr>
            <p:ph type="dt" sz="half" idx="10"/>
          </p:nvPr>
        </p:nvSpPr>
        <p:spPr>
          <a:xfrm>
            <a:off x="838200" y="6356350"/>
            <a:ext cx="2743200" cy="365125"/>
          </a:xfrm>
          <a:prstGeom prst="rect">
            <a:avLst/>
          </a:prstGeom>
        </p:spPr>
        <p:txBody>
          <a:bodyPr/>
          <a:lstStyle/>
          <a:p>
            <a:fld id="{22116440-40A7-4EFF-8F16-97388724D14A}" type="datetime1">
              <a:rPr lang="en-US" smtClean="0"/>
              <a:t>5/20/2024</a:t>
            </a:fld>
            <a:endParaRPr lang="en-US"/>
          </a:p>
        </p:txBody>
      </p:sp>
      <p:sp>
        <p:nvSpPr>
          <p:cNvPr id="5" name="Footer Placeholder 4">
            <a:extLst>
              <a:ext uri="{FF2B5EF4-FFF2-40B4-BE49-F238E27FC236}">
                <a16:creationId xmlns:a16="http://schemas.microsoft.com/office/drawing/2014/main" id="{3A8E84BA-6F81-7A8E-2FFD-AC7AB1800B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1451EE6-A99B-178A-4FEA-DDE1E35E94D7}"/>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4247888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E88D56-4610-402D-AD2C-975D5510D948}" type="datetime1">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086910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0C8EE-1AF7-4AF3-A366-02471E5D5C2C}" type="datetime1">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3564846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5396AC-2443-4F16-8056-B54E9B7D60F6}" type="datetime1">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A87C0-353B-497F-824C-D9AC1101C509}" type="slidenum">
              <a:rPr lang="en-US" smtClean="0"/>
              <a:t>‹#›</a:t>
            </a:fld>
            <a:endParaRPr lang="en-US"/>
          </a:p>
        </p:txBody>
      </p:sp>
    </p:spTree>
    <p:extLst>
      <p:ext uri="{BB962C8B-B14F-4D97-AF65-F5344CB8AC3E}">
        <p14:creationId xmlns:p14="http://schemas.microsoft.com/office/powerpoint/2010/main" val="1260671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AEF8-5280-0FC5-05B7-0761C015A2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7C7CA-F935-4DDA-3B81-CC6BC73522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095EA3-0818-9A08-9DE7-19F0BC956DB8}"/>
              </a:ext>
            </a:extLst>
          </p:cNvPr>
          <p:cNvSpPr>
            <a:spLocks noGrp="1"/>
          </p:cNvSpPr>
          <p:nvPr>
            <p:ph type="dt" sz="half" idx="10"/>
          </p:nvPr>
        </p:nvSpPr>
        <p:spPr/>
        <p:txBody>
          <a:bodyPr/>
          <a:lstStyle/>
          <a:p>
            <a:fld id="{A8D87627-19DA-4D50-AA40-36E669FB5454}" type="datetime1">
              <a:rPr lang="en-US" smtClean="0"/>
              <a:t>5/20/2024</a:t>
            </a:fld>
            <a:endParaRPr lang="en-US"/>
          </a:p>
        </p:txBody>
      </p:sp>
      <p:sp>
        <p:nvSpPr>
          <p:cNvPr id="5" name="Footer Placeholder 4">
            <a:extLst>
              <a:ext uri="{FF2B5EF4-FFF2-40B4-BE49-F238E27FC236}">
                <a16:creationId xmlns:a16="http://schemas.microsoft.com/office/drawing/2014/main" id="{461F1A2A-C6C2-7B8D-3A66-D9757E22B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C7A72-D674-0713-C9CC-C19F435C4D50}"/>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1151799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F308-F9B2-5E7D-70AA-CB9FE0143B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FCB4EB-F8D0-97EA-0D2B-15050BCE86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A53E26A-5C19-1729-A1FC-DE90DEF7C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57084-87F8-8988-B06A-0D9FC785F689}"/>
              </a:ext>
            </a:extLst>
          </p:cNvPr>
          <p:cNvSpPr>
            <a:spLocks noGrp="1"/>
          </p:cNvSpPr>
          <p:nvPr>
            <p:ph type="sldNum" sz="quarter" idx="12"/>
          </p:nvPr>
        </p:nvSpPr>
        <p:spPr>
          <a:xfrm>
            <a:off x="838200" y="6311900"/>
            <a:ext cx="2743200" cy="365125"/>
          </a:xfrm>
        </p:spPr>
        <p:txBody>
          <a:bodyPr/>
          <a:lstStyle>
            <a:lvl1pPr algn="l">
              <a:defRPr/>
            </a:lvl1pPr>
          </a:lstStyle>
          <a:p>
            <a:fld id="{018F2559-5A34-4CB8-9D15-7E1C02BAE9A6}" type="slidenum">
              <a:rPr lang="en-US" smtClean="0"/>
              <a:pPr/>
              <a:t>‹#›</a:t>
            </a:fld>
            <a:endParaRPr lang="en-US"/>
          </a:p>
        </p:txBody>
      </p:sp>
    </p:spTree>
    <p:extLst>
      <p:ext uri="{BB962C8B-B14F-4D97-AF65-F5344CB8AC3E}">
        <p14:creationId xmlns:p14="http://schemas.microsoft.com/office/powerpoint/2010/main" val="2476925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0FF4-3A90-9C7D-C378-71952972F4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060489-8231-9C18-A208-1C9D7CBAF4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62A5E4-ACBD-4BAE-BB45-A17C85AE27DA}"/>
              </a:ext>
            </a:extLst>
          </p:cNvPr>
          <p:cNvSpPr>
            <a:spLocks noGrp="1"/>
          </p:cNvSpPr>
          <p:nvPr>
            <p:ph type="dt" sz="half" idx="10"/>
          </p:nvPr>
        </p:nvSpPr>
        <p:spPr/>
        <p:txBody>
          <a:bodyPr/>
          <a:lstStyle/>
          <a:p>
            <a:fld id="{28B0634D-D05C-4D88-A0AC-1467A232F3FA}" type="datetime1">
              <a:rPr lang="en-US" smtClean="0"/>
              <a:t>5/20/2024</a:t>
            </a:fld>
            <a:endParaRPr lang="en-US"/>
          </a:p>
        </p:txBody>
      </p:sp>
      <p:sp>
        <p:nvSpPr>
          <p:cNvPr id="5" name="Footer Placeholder 4">
            <a:extLst>
              <a:ext uri="{FF2B5EF4-FFF2-40B4-BE49-F238E27FC236}">
                <a16:creationId xmlns:a16="http://schemas.microsoft.com/office/drawing/2014/main" id="{35BF62BE-B66B-01D6-36C5-8985201E4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AD2A6-D876-C517-40D9-D881CE68AAA6}"/>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928681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37A-4073-C7FD-DC62-512120926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8CD10A-65AA-3BBD-E4B8-25F0D49FD3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289881-1676-400A-190E-218D1EEF83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C0DB55-6308-E70F-DBAE-C8709EB62E34}"/>
              </a:ext>
            </a:extLst>
          </p:cNvPr>
          <p:cNvSpPr>
            <a:spLocks noGrp="1"/>
          </p:cNvSpPr>
          <p:nvPr>
            <p:ph type="dt" sz="half" idx="10"/>
          </p:nvPr>
        </p:nvSpPr>
        <p:spPr/>
        <p:txBody>
          <a:bodyPr/>
          <a:lstStyle/>
          <a:p>
            <a:fld id="{81DA9064-5010-4336-BCD6-042E0D123454}" type="datetime1">
              <a:rPr lang="en-US" smtClean="0"/>
              <a:t>5/20/2024</a:t>
            </a:fld>
            <a:endParaRPr lang="en-US"/>
          </a:p>
        </p:txBody>
      </p:sp>
      <p:sp>
        <p:nvSpPr>
          <p:cNvPr id="6" name="Footer Placeholder 5">
            <a:extLst>
              <a:ext uri="{FF2B5EF4-FFF2-40B4-BE49-F238E27FC236}">
                <a16:creationId xmlns:a16="http://schemas.microsoft.com/office/drawing/2014/main" id="{CF6C28F1-3968-DD30-F644-9AC464CA7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F73539-1BF2-1649-B510-553EBBA3CB33}"/>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709408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D73E-10CA-0993-1FE2-085DD11698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78D285-F27D-9866-A6CA-0771E1575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454861-DAAC-4830-BCF1-269E192D83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74B132-90EF-8BA8-F6D8-965D6D490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A89FC3-7F70-34FE-F205-2C01BDB29C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5E0B1B-B689-4A7E-7F03-6860614860EC}"/>
              </a:ext>
            </a:extLst>
          </p:cNvPr>
          <p:cNvSpPr>
            <a:spLocks noGrp="1"/>
          </p:cNvSpPr>
          <p:nvPr>
            <p:ph type="dt" sz="half" idx="10"/>
          </p:nvPr>
        </p:nvSpPr>
        <p:spPr/>
        <p:txBody>
          <a:bodyPr/>
          <a:lstStyle/>
          <a:p>
            <a:fld id="{B54863DB-1DB5-4166-8FB2-40FC8B7370BB}" type="datetime1">
              <a:rPr lang="en-US" smtClean="0"/>
              <a:t>5/20/2024</a:t>
            </a:fld>
            <a:endParaRPr lang="en-US"/>
          </a:p>
        </p:txBody>
      </p:sp>
      <p:sp>
        <p:nvSpPr>
          <p:cNvPr id="8" name="Footer Placeholder 7">
            <a:extLst>
              <a:ext uri="{FF2B5EF4-FFF2-40B4-BE49-F238E27FC236}">
                <a16:creationId xmlns:a16="http://schemas.microsoft.com/office/drawing/2014/main" id="{F265792F-305F-E3B0-AE14-B2A9CEE077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BBF10E-89C6-44D7-EF72-62EFD667FEAA}"/>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5143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4A90-B6E3-D31A-9B2E-317A7F8E99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C0D0A3-BD8B-DD60-34EA-8231903CAB6E}"/>
              </a:ext>
            </a:extLst>
          </p:cNvPr>
          <p:cNvSpPr>
            <a:spLocks noGrp="1"/>
          </p:cNvSpPr>
          <p:nvPr>
            <p:ph type="dt" sz="half" idx="10"/>
          </p:nvPr>
        </p:nvSpPr>
        <p:spPr/>
        <p:txBody>
          <a:bodyPr/>
          <a:lstStyle/>
          <a:p>
            <a:fld id="{6214D990-E2F2-4DC0-B60D-BB6915F3BE48}" type="datetime1">
              <a:rPr lang="en-US" smtClean="0"/>
              <a:t>5/20/2024</a:t>
            </a:fld>
            <a:endParaRPr lang="en-US"/>
          </a:p>
        </p:txBody>
      </p:sp>
      <p:sp>
        <p:nvSpPr>
          <p:cNvPr id="4" name="Footer Placeholder 3">
            <a:extLst>
              <a:ext uri="{FF2B5EF4-FFF2-40B4-BE49-F238E27FC236}">
                <a16:creationId xmlns:a16="http://schemas.microsoft.com/office/drawing/2014/main" id="{414D31D9-8AFF-E5E7-83A2-EDAECDCCB9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A6CC1A-EED8-1F09-38A0-88BFABCB96DE}"/>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250678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06C384-FF69-BD63-FD60-DD71C088067F}"/>
              </a:ext>
            </a:extLst>
          </p:cNvPr>
          <p:cNvSpPr>
            <a:spLocks noGrp="1"/>
          </p:cNvSpPr>
          <p:nvPr>
            <p:ph type="dt" sz="half" idx="10"/>
          </p:nvPr>
        </p:nvSpPr>
        <p:spPr/>
        <p:txBody>
          <a:bodyPr/>
          <a:lstStyle/>
          <a:p>
            <a:fld id="{B4EEE3C8-EEB2-4C29-8188-63C28ECDF5FB}" type="datetime1">
              <a:rPr lang="en-US" smtClean="0"/>
              <a:t>5/20/2024</a:t>
            </a:fld>
            <a:endParaRPr lang="en-US"/>
          </a:p>
        </p:txBody>
      </p:sp>
      <p:sp>
        <p:nvSpPr>
          <p:cNvPr id="3" name="Footer Placeholder 2">
            <a:extLst>
              <a:ext uri="{FF2B5EF4-FFF2-40B4-BE49-F238E27FC236}">
                <a16:creationId xmlns:a16="http://schemas.microsoft.com/office/drawing/2014/main" id="{45B39C46-20E1-8D57-67AF-1EA0A8A637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535C55-9B4B-868D-9097-312EE64229B8}"/>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23008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8682-6A1E-3D85-3946-0EE4D77ADD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4BCEA-28E0-E575-4C02-79EB176A1B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9FA6D-6571-C6B5-AA43-EA48E956EF89}"/>
              </a:ext>
            </a:extLst>
          </p:cNvPr>
          <p:cNvSpPr>
            <a:spLocks noGrp="1"/>
          </p:cNvSpPr>
          <p:nvPr>
            <p:ph type="dt" sz="half" idx="10"/>
          </p:nvPr>
        </p:nvSpPr>
        <p:spPr>
          <a:xfrm>
            <a:off x="838200" y="6356350"/>
            <a:ext cx="2743200" cy="365125"/>
          </a:xfrm>
          <a:prstGeom prst="rect">
            <a:avLst/>
          </a:prstGeom>
        </p:spPr>
        <p:txBody>
          <a:bodyPr/>
          <a:lstStyle/>
          <a:p>
            <a:fld id="{3F261C6E-A9AA-4B9F-826E-153D8FCE2CAE}" type="datetime1">
              <a:rPr lang="en-US" smtClean="0"/>
              <a:t>5/20/2024</a:t>
            </a:fld>
            <a:endParaRPr lang="en-US"/>
          </a:p>
        </p:txBody>
      </p:sp>
      <p:sp>
        <p:nvSpPr>
          <p:cNvPr id="5" name="Footer Placeholder 4">
            <a:extLst>
              <a:ext uri="{FF2B5EF4-FFF2-40B4-BE49-F238E27FC236}">
                <a16:creationId xmlns:a16="http://schemas.microsoft.com/office/drawing/2014/main" id="{55979980-3084-2DA5-D702-C79348C4A0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F719E04-5ADA-BFBE-4DB7-FD2A758CD0D5}"/>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7342721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94FC-72E4-98DC-D9A8-8ED7B5DEB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6E2C38-696F-1664-81F6-6CF754DE32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451328-6F8C-A349-66CF-95827EC421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A76EC8-49ED-8D9D-68B2-A0AC778CA4E3}"/>
              </a:ext>
            </a:extLst>
          </p:cNvPr>
          <p:cNvSpPr>
            <a:spLocks noGrp="1"/>
          </p:cNvSpPr>
          <p:nvPr>
            <p:ph type="dt" sz="half" idx="10"/>
          </p:nvPr>
        </p:nvSpPr>
        <p:spPr/>
        <p:txBody>
          <a:bodyPr/>
          <a:lstStyle/>
          <a:p>
            <a:fld id="{2BB9C83D-3218-442E-8D26-9866621C142E}" type="datetime1">
              <a:rPr lang="en-US" smtClean="0"/>
              <a:t>5/20/2024</a:t>
            </a:fld>
            <a:endParaRPr lang="en-US"/>
          </a:p>
        </p:txBody>
      </p:sp>
      <p:sp>
        <p:nvSpPr>
          <p:cNvPr id="6" name="Footer Placeholder 5">
            <a:extLst>
              <a:ext uri="{FF2B5EF4-FFF2-40B4-BE49-F238E27FC236}">
                <a16:creationId xmlns:a16="http://schemas.microsoft.com/office/drawing/2014/main" id="{C696B7C0-FC98-5B3B-428D-A0711412D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FFE4E-7E75-119A-0A67-2E87652062D4}"/>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98537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F882-7B18-69EB-E92E-4C6D50B8D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CB9CA4-620D-73D4-5EB8-A623D64C6E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9D8B5A-F713-2C1D-C05D-500F9B3C7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FD9FE4-CAD7-4DB9-B0B5-8A99A14FF0D9}"/>
              </a:ext>
            </a:extLst>
          </p:cNvPr>
          <p:cNvSpPr>
            <a:spLocks noGrp="1"/>
          </p:cNvSpPr>
          <p:nvPr>
            <p:ph type="dt" sz="half" idx="10"/>
          </p:nvPr>
        </p:nvSpPr>
        <p:spPr/>
        <p:txBody>
          <a:bodyPr/>
          <a:lstStyle/>
          <a:p>
            <a:fld id="{D91AE094-214E-4122-804A-31FDA7C783C4}" type="datetime1">
              <a:rPr lang="en-US" smtClean="0"/>
              <a:t>5/20/2024</a:t>
            </a:fld>
            <a:endParaRPr lang="en-US"/>
          </a:p>
        </p:txBody>
      </p:sp>
      <p:sp>
        <p:nvSpPr>
          <p:cNvPr id="6" name="Footer Placeholder 5">
            <a:extLst>
              <a:ext uri="{FF2B5EF4-FFF2-40B4-BE49-F238E27FC236}">
                <a16:creationId xmlns:a16="http://schemas.microsoft.com/office/drawing/2014/main" id="{01BA0B7F-E7C6-3194-EF50-FE3244A46E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F2E2C-7ED6-FBF1-2F7D-42DCDE337F7B}"/>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38703717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17EA-364F-C386-F71F-EC0718FB27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7B8B07-F89E-DD31-9B7F-807B1FCA22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1646C-7A89-6B1D-7038-AC4ADF293A88}"/>
              </a:ext>
            </a:extLst>
          </p:cNvPr>
          <p:cNvSpPr>
            <a:spLocks noGrp="1"/>
          </p:cNvSpPr>
          <p:nvPr>
            <p:ph type="dt" sz="half" idx="10"/>
          </p:nvPr>
        </p:nvSpPr>
        <p:spPr/>
        <p:txBody>
          <a:bodyPr/>
          <a:lstStyle/>
          <a:p>
            <a:fld id="{6DE0CBBC-2EC5-467B-B2B1-B63341FF81FF}" type="datetime1">
              <a:rPr lang="en-US" smtClean="0"/>
              <a:t>5/20/2024</a:t>
            </a:fld>
            <a:endParaRPr lang="en-US"/>
          </a:p>
        </p:txBody>
      </p:sp>
      <p:sp>
        <p:nvSpPr>
          <p:cNvPr id="5" name="Footer Placeholder 4">
            <a:extLst>
              <a:ext uri="{FF2B5EF4-FFF2-40B4-BE49-F238E27FC236}">
                <a16:creationId xmlns:a16="http://schemas.microsoft.com/office/drawing/2014/main" id="{9503FCAF-1181-B97C-EB02-56FE12DF3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93716-728B-F534-38F9-8F6F695B900B}"/>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229215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A1937-54A9-D5C0-5F16-7648A34517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43AFA5-31B4-8527-7564-092076D173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47EDA-4C89-C7E5-3613-D1902174ABFB}"/>
              </a:ext>
            </a:extLst>
          </p:cNvPr>
          <p:cNvSpPr>
            <a:spLocks noGrp="1"/>
          </p:cNvSpPr>
          <p:nvPr>
            <p:ph type="dt" sz="half" idx="10"/>
          </p:nvPr>
        </p:nvSpPr>
        <p:spPr/>
        <p:txBody>
          <a:bodyPr/>
          <a:lstStyle/>
          <a:p>
            <a:fld id="{3CD4ACF6-FBFD-4458-B989-5A1F85E79A5B}" type="datetime1">
              <a:rPr lang="en-US" smtClean="0"/>
              <a:t>5/20/2024</a:t>
            </a:fld>
            <a:endParaRPr lang="en-US"/>
          </a:p>
        </p:txBody>
      </p:sp>
      <p:sp>
        <p:nvSpPr>
          <p:cNvPr id="5" name="Footer Placeholder 4">
            <a:extLst>
              <a:ext uri="{FF2B5EF4-FFF2-40B4-BE49-F238E27FC236}">
                <a16:creationId xmlns:a16="http://schemas.microsoft.com/office/drawing/2014/main" id="{76E900A0-D073-22F0-0381-60496AD69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A90C2-E027-8636-78E3-900A6FD87433}"/>
              </a:ext>
            </a:extLst>
          </p:cNvPr>
          <p:cNvSpPr>
            <a:spLocks noGrp="1"/>
          </p:cNvSpPr>
          <p:nvPr>
            <p:ph type="sldNum" sz="quarter" idx="12"/>
          </p:nvPr>
        </p:nvSpPr>
        <p:spPr/>
        <p:txBody>
          <a:bodyPr/>
          <a:lstStyle/>
          <a:p>
            <a:fld id="{018F2559-5A34-4CB8-9D15-7E1C02BAE9A6}" type="slidenum">
              <a:rPr lang="en-US" smtClean="0"/>
              <a:t>‹#›</a:t>
            </a:fld>
            <a:endParaRPr lang="en-US"/>
          </a:p>
        </p:txBody>
      </p:sp>
    </p:spTree>
    <p:extLst>
      <p:ext uri="{BB962C8B-B14F-4D97-AF65-F5344CB8AC3E}">
        <p14:creationId xmlns:p14="http://schemas.microsoft.com/office/powerpoint/2010/main" val="112239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7E45-18BF-B049-2362-389EF19E23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B1C55-B77D-40C1-3A21-E23D4202F5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E2988-CAB0-A0EE-E81C-0332BEF728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B5DF1F-2FCF-6D22-D8F6-92FA3884E4CD}"/>
              </a:ext>
            </a:extLst>
          </p:cNvPr>
          <p:cNvSpPr>
            <a:spLocks noGrp="1"/>
          </p:cNvSpPr>
          <p:nvPr>
            <p:ph type="dt" sz="half" idx="10"/>
          </p:nvPr>
        </p:nvSpPr>
        <p:spPr>
          <a:xfrm>
            <a:off x="838200" y="6356350"/>
            <a:ext cx="2743200" cy="365125"/>
          </a:xfrm>
          <a:prstGeom prst="rect">
            <a:avLst/>
          </a:prstGeom>
        </p:spPr>
        <p:txBody>
          <a:bodyPr/>
          <a:lstStyle/>
          <a:p>
            <a:fld id="{3CBD3CAB-E563-42DC-8045-FC5DED68B1A1}" type="datetime1">
              <a:rPr lang="en-US" smtClean="0"/>
              <a:t>5/20/2024</a:t>
            </a:fld>
            <a:endParaRPr lang="en-US"/>
          </a:p>
        </p:txBody>
      </p:sp>
      <p:sp>
        <p:nvSpPr>
          <p:cNvPr id="6" name="Footer Placeholder 5">
            <a:extLst>
              <a:ext uri="{FF2B5EF4-FFF2-40B4-BE49-F238E27FC236}">
                <a16:creationId xmlns:a16="http://schemas.microsoft.com/office/drawing/2014/main" id="{5EF0A0ED-79C4-7040-8595-016297820AE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C7EA7AB-05D8-D433-6A5C-CD1BCBBA0DC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3679592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03D1-6AA8-82B9-015A-DD9DC5297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94732-AAAB-1D7E-91E0-82A0B30730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3C4F57-5427-BC37-AA5E-16109AD1F6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DB8DF7-459D-9C30-E8DD-35DA494D97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7933E6-2B7C-DB7C-88FC-5A5DDC7D50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B89A66-321A-22E3-E45E-A924D114264F}"/>
              </a:ext>
            </a:extLst>
          </p:cNvPr>
          <p:cNvSpPr>
            <a:spLocks noGrp="1"/>
          </p:cNvSpPr>
          <p:nvPr>
            <p:ph type="dt" sz="half" idx="10"/>
          </p:nvPr>
        </p:nvSpPr>
        <p:spPr>
          <a:xfrm>
            <a:off x="838200" y="6356350"/>
            <a:ext cx="2743200" cy="365125"/>
          </a:xfrm>
          <a:prstGeom prst="rect">
            <a:avLst/>
          </a:prstGeom>
        </p:spPr>
        <p:txBody>
          <a:bodyPr/>
          <a:lstStyle/>
          <a:p>
            <a:fld id="{1CE67AD4-C716-4F86-9ED1-010F7415F09E}" type="datetime1">
              <a:rPr lang="en-US" smtClean="0"/>
              <a:t>5/20/2024</a:t>
            </a:fld>
            <a:endParaRPr lang="en-US"/>
          </a:p>
        </p:txBody>
      </p:sp>
      <p:sp>
        <p:nvSpPr>
          <p:cNvPr id="8" name="Footer Placeholder 7">
            <a:extLst>
              <a:ext uri="{FF2B5EF4-FFF2-40B4-BE49-F238E27FC236}">
                <a16:creationId xmlns:a16="http://schemas.microsoft.com/office/drawing/2014/main" id="{A3625289-156C-5BFF-761C-71D06EDC6D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87CBAB2-A3A3-41FE-4E23-D1FE8F7C5761}"/>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1759657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461F-F456-0CBE-3576-4C3D9F53C8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1317E9-FD87-128A-67A8-E850CDCF9CBC}"/>
              </a:ext>
            </a:extLst>
          </p:cNvPr>
          <p:cNvSpPr>
            <a:spLocks noGrp="1"/>
          </p:cNvSpPr>
          <p:nvPr>
            <p:ph type="dt" sz="half" idx="10"/>
          </p:nvPr>
        </p:nvSpPr>
        <p:spPr>
          <a:xfrm>
            <a:off x="838200" y="6356350"/>
            <a:ext cx="2743200" cy="365125"/>
          </a:xfrm>
          <a:prstGeom prst="rect">
            <a:avLst/>
          </a:prstGeom>
        </p:spPr>
        <p:txBody>
          <a:bodyPr/>
          <a:lstStyle/>
          <a:p>
            <a:fld id="{B4A934D7-D0BC-42B6-B42E-A3156D23530F}" type="datetime1">
              <a:rPr lang="en-US" smtClean="0"/>
              <a:t>5/20/2024</a:t>
            </a:fld>
            <a:endParaRPr lang="en-US"/>
          </a:p>
        </p:txBody>
      </p:sp>
      <p:sp>
        <p:nvSpPr>
          <p:cNvPr id="4" name="Footer Placeholder 3">
            <a:extLst>
              <a:ext uri="{FF2B5EF4-FFF2-40B4-BE49-F238E27FC236}">
                <a16:creationId xmlns:a16="http://schemas.microsoft.com/office/drawing/2014/main" id="{81215BEE-F377-CBD7-BFAD-FBFDDB38526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62B6B66-286C-A2AE-B661-8838C7A476D8}"/>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832930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117C3F-72FA-5631-D94E-97A280D6B6DE}"/>
              </a:ext>
            </a:extLst>
          </p:cNvPr>
          <p:cNvSpPr>
            <a:spLocks noGrp="1"/>
          </p:cNvSpPr>
          <p:nvPr>
            <p:ph type="dt" sz="half" idx="10"/>
          </p:nvPr>
        </p:nvSpPr>
        <p:spPr>
          <a:xfrm>
            <a:off x="838200" y="6356350"/>
            <a:ext cx="2743200" cy="365125"/>
          </a:xfrm>
          <a:prstGeom prst="rect">
            <a:avLst/>
          </a:prstGeom>
        </p:spPr>
        <p:txBody>
          <a:bodyPr/>
          <a:lstStyle/>
          <a:p>
            <a:fld id="{4936582A-D360-4C90-9579-5AD311DC3E46}" type="datetime1">
              <a:rPr lang="en-US" smtClean="0"/>
              <a:t>5/20/2024</a:t>
            </a:fld>
            <a:endParaRPr lang="en-US"/>
          </a:p>
        </p:txBody>
      </p:sp>
      <p:sp>
        <p:nvSpPr>
          <p:cNvPr id="3" name="Footer Placeholder 2">
            <a:extLst>
              <a:ext uri="{FF2B5EF4-FFF2-40B4-BE49-F238E27FC236}">
                <a16:creationId xmlns:a16="http://schemas.microsoft.com/office/drawing/2014/main" id="{F254E367-B0AF-1C57-A172-F307F2A883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5544D3D-2D46-6D04-7418-D06AED587B4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4164525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74C0-2B55-D20A-23CA-0ABA0AA64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E1990A-999B-2A13-4574-A15BBDFF89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FB2278-3DB8-DF8B-F572-1ECFD0B5A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D14E9F-F5E7-DDE4-84A3-83263BE84267}"/>
              </a:ext>
            </a:extLst>
          </p:cNvPr>
          <p:cNvSpPr>
            <a:spLocks noGrp="1"/>
          </p:cNvSpPr>
          <p:nvPr>
            <p:ph type="dt" sz="half" idx="10"/>
          </p:nvPr>
        </p:nvSpPr>
        <p:spPr>
          <a:xfrm>
            <a:off x="838200" y="6356350"/>
            <a:ext cx="2743200" cy="365125"/>
          </a:xfrm>
          <a:prstGeom prst="rect">
            <a:avLst/>
          </a:prstGeom>
        </p:spPr>
        <p:txBody>
          <a:bodyPr/>
          <a:lstStyle/>
          <a:p>
            <a:fld id="{EF32313A-40ED-48F3-9304-F6ECD79A891D}" type="datetime1">
              <a:rPr lang="en-US" smtClean="0"/>
              <a:t>5/20/2024</a:t>
            </a:fld>
            <a:endParaRPr lang="en-US"/>
          </a:p>
        </p:txBody>
      </p:sp>
      <p:sp>
        <p:nvSpPr>
          <p:cNvPr id="6" name="Footer Placeholder 5">
            <a:extLst>
              <a:ext uri="{FF2B5EF4-FFF2-40B4-BE49-F238E27FC236}">
                <a16:creationId xmlns:a16="http://schemas.microsoft.com/office/drawing/2014/main" id="{569CF249-3AEC-88F7-7AF2-43DC25F273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E924551-1D03-F745-B977-6545A4A5DBAF}"/>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209970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54360-91FC-A236-D18A-309578DCE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658555-0E91-6086-A574-41E595743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16C55-79B5-5152-2362-258A579C8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CD290E-859F-9B39-C00F-3B7E7B8B2A39}"/>
              </a:ext>
            </a:extLst>
          </p:cNvPr>
          <p:cNvSpPr>
            <a:spLocks noGrp="1"/>
          </p:cNvSpPr>
          <p:nvPr>
            <p:ph type="dt" sz="half" idx="10"/>
          </p:nvPr>
        </p:nvSpPr>
        <p:spPr>
          <a:xfrm>
            <a:off x="838200" y="6356350"/>
            <a:ext cx="2743200" cy="365125"/>
          </a:xfrm>
          <a:prstGeom prst="rect">
            <a:avLst/>
          </a:prstGeom>
        </p:spPr>
        <p:txBody>
          <a:bodyPr/>
          <a:lstStyle/>
          <a:p>
            <a:fld id="{C476B36C-9901-4B5E-97AB-C3519A5D6F80}" type="datetime1">
              <a:rPr lang="en-US" smtClean="0"/>
              <a:t>5/20/2024</a:t>
            </a:fld>
            <a:endParaRPr lang="en-US"/>
          </a:p>
        </p:txBody>
      </p:sp>
      <p:sp>
        <p:nvSpPr>
          <p:cNvPr id="6" name="Footer Placeholder 5">
            <a:extLst>
              <a:ext uri="{FF2B5EF4-FFF2-40B4-BE49-F238E27FC236}">
                <a16:creationId xmlns:a16="http://schemas.microsoft.com/office/drawing/2014/main" id="{F4493D16-449B-AA5B-5FCB-D5ED77871B3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AFAECBE-50B3-0111-DFDD-F8A3FFD829AD}"/>
              </a:ext>
            </a:extLst>
          </p:cNvPr>
          <p:cNvSpPr>
            <a:spLocks noGrp="1"/>
          </p:cNvSpPr>
          <p:nvPr>
            <p:ph type="sldNum" sz="quarter" idx="12"/>
          </p:nvPr>
        </p:nvSpPr>
        <p:spPr/>
        <p:txBody>
          <a:bodyPr/>
          <a:lstStyle/>
          <a:p>
            <a:fld id="{F1CE0563-7E64-4240-80EC-F13609499339}" type="slidenum">
              <a:rPr lang="en-US" smtClean="0"/>
              <a:t>‹#›</a:t>
            </a:fld>
            <a:endParaRPr lang="en-US"/>
          </a:p>
        </p:txBody>
      </p:sp>
    </p:spTree>
    <p:extLst>
      <p:ext uri="{BB962C8B-B14F-4D97-AF65-F5344CB8AC3E}">
        <p14:creationId xmlns:p14="http://schemas.microsoft.com/office/powerpoint/2010/main" val="579449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44AF62-96E2-5875-9941-70C7593379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227BDC-6AD1-73ED-FCEE-043D66BE49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8FC9D83-84DB-2171-8DF9-A328E4093B01}"/>
              </a:ext>
            </a:extLst>
          </p:cNvPr>
          <p:cNvSpPr>
            <a:spLocks noGrp="1"/>
          </p:cNvSpPr>
          <p:nvPr>
            <p:ph type="sldNum" sz="quarter" idx="4"/>
          </p:nvPr>
        </p:nvSpPr>
        <p:spPr>
          <a:xfrm>
            <a:off x="218955" y="631031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CE0563-7E64-4240-80EC-F13609499339}" type="slidenum">
              <a:rPr lang="en-US" smtClean="0"/>
              <a:pPr/>
              <a:t>‹#›</a:t>
            </a:fld>
            <a:endParaRPr lang="en-US"/>
          </a:p>
        </p:txBody>
      </p:sp>
    </p:spTree>
    <p:extLst>
      <p:ext uri="{BB962C8B-B14F-4D97-AF65-F5344CB8AC3E}">
        <p14:creationId xmlns:p14="http://schemas.microsoft.com/office/powerpoint/2010/main" val="2151970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00BCC5-5148-4823-A3B4-C0BABB2A7686}" type="datetime1">
              <a:rPr lang="en-US" smtClean="0"/>
              <a:t>5/20/2024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286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0A87C0-353B-497F-824C-D9AC1101C509}" type="slidenum">
              <a:rPr lang="en-US" smtClean="0"/>
              <a:pPr/>
              <a:t>‹#›</a:t>
            </a:fld>
            <a:endParaRPr lang="en-US"/>
          </a:p>
        </p:txBody>
      </p:sp>
    </p:spTree>
    <p:extLst>
      <p:ext uri="{BB962C8B-B14F-4D97-AF65-F5344CB8AC3E}">
        <p14:creationId xmlns:p14="http://schemas.microsoft.com/office/powerpoint/2010/main" val="3796131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AC598-5DF1-6A67-DD5B-B498F6F75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6EB51F3-3F6A-C3B8-5D90-A95EC637DC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C89AA1-D2A4-8032-7974-5C9801AD95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BC847E-0619-4DFE-A8EB-7C1ED5C9A895}" type="datetime1">
              <a:rPr lang="en-US" smtClean="0"/>
              <a:t>5/20/2024</a:t>
            </a:fld>
            <a:endParaRPr lang="en-US"/>
          </a:p>
        </p:txBody>
      </p:sp>
      <p:sp>
        <p:nvSpPr>
          <p:cNvPr id="5" name="Footer Placeholder 4">
            <a:extLst>
              <a:ext uri="{FF2B5EF4-FFF2-40B4-BE49-F238E27FC236}">
                <a16:creationId xmlns:a16="http://schemas.microsoft.com/office/drawing/2014/main" id="{ACD1D4DA-1550-747C-76DF-E71ADE15A4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F73D88-0073-CD18-C22C-77962B179817}"/>
              </a:ext>
            </a:extLst>
          </p:cNvPr>
          <p:cNvSpPr>
            <a:spLocks noGrp="1"/>
          </p:cNvSpPr>
          <p:nvPr>
            <p:ph type="sldNum" sz="quarter" idx="4"/>
          </p:nvPr>
        </p:nvSpPr>
        <p:spPr>
          <a:xfrm>
            <a:off x="228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F2559-5A34-4CB8-9D15-7E1C02BAE9A6}" type="slidenum">
              <a:rPr lang="en-US" smtClean="0"/>
              <a:pPr/>
              <a:t>‹#›</a:t>
            </a:fld>
            <a:endParaRPr lang="en-US"/>
          </a:p>
        </p:txBody>
      </p:sp>
    </p:spTree>
    <p:extLst>
      <p:ext uri="{BB962C8B-B14F-4D97-AF65-F5344CB8AC3E}">
        <p14:creationId xmlns:p14="http://schemas.microsoft.com/office/powerpoint/2010/main" val="31440915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rstudio.github.io/shinydashboard/" TargetMode="Externa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hyperlink" Target="https://rstudio.github.io/shinyuieditor/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4.gif"/></Relationships>
</file>

<file path=ppt/slides/_rels/slide8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nanxstats/awesome-shiny-extensions" TargetMode="External"/><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github.com/nanxstats/awesome-shiny-extensions" TargetMode="External"/><Relationship Id="rId7"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77.png"/><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hyperlink" Target="https://github.com/nanxstats/awesome-shiny-extensions"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2" name="Title 1">
            <a:extLst>
              <a:ext uri="{FF2B5EF4-FFF2-40B4-BE49-F238E27FC236}">
                <a16:creationId xmlns:a16="http://schemas.microsoft.com/office/drawing/2014/main" id="{C0168EBE-A599-63DC-85FD-A78CA220BE9F}"/>
              </a:ext>
            </a:extLst>
          </p:cNvPr>
          <p:cNvSpPr>
            <a:spLocks noGrp="1"/>
          </p:cNvSpPr>
          <p:nvPr>
            <p:ph type="ctrTitle"/>
          </p:nvPr>
        </p:nvSpPr>
        <p:spPr>
          <a:xfrm>
            <a:off x="1104255" y="1095357"/>
            <a:ext cx="5238466" cy="2991416"/>
          </a:xfrm>
        </p:spPr>
        <p:txBody>
          <a:bodyPr anchor="b" anchorCtr="0">
            <a:normAutofit/>
          </a:bodyPr>
          <a:lstStyle/>
          <a:p>
            <a:pPr algn="l"/>
            <a:r>
              <a:rPr lang="en-US" sz="8000" dirty="0">
                <a:solidFill>
                  <a:schemeClr val="accent1">
                    <a:lumMod val="75000"/>
                  </a:schemeClr>
                </a:solidFill>
              </a:rPr>
              <a:t>I’d rather be       </a:t>
            </a:r>
          </a:p>
        </p:txBody>
      </p:sp>
      <p:sp>
        <p:nvSpPr>
          <p:cNvPr id="3" name="Subtitle 2">
            <a:extLst>
              <a:ext uri="{FF2B5EF4-FFF2-40B4-BE49-F238E27FC236}">
                <a16:creationId xmlns:a16="http://schemas.microsoft.com/office/drawing/2014/main" id="{10FFDCD5-F664-F961-7BA9-FEB375DF93E6}"/>
              </a:ext>
            </a:extLst>
          </p:cNvPr>
          <p:cNvSpPr>
            <a:spLocks noGrp="1"/>
          </p:cNvSpPr>
          <p:nvPr>
            <p:ph type="subTitle" idx="1"/>
          </p:nvPr>
        </p:nvSpPr>
        <p:spPr>
          <a:xfrm>
            <a:off x="204577" y="6250324"/>
            <a:ext cx="4623174" cy="457199"/>
          </a:xfrm>
        </p:spPr>
        <p:txBody>
          <a:bodyPr anchor="b" anchorCtr="0">
            <a:normAutofit/>
          </a:bodyPr>
          <a:lstStyle/>
          <a:p>
            <a:pPr algn="l"/>
            <a:r>
              <a:rPr lang="en-US" sz="2000" dirty="0">
                <a:latin typeface="Abadi Extra Light" panose="020B0204020104020204" pitchFamily="34" charset="0"/>
              </a:rPr>
              <a:t>CBM retreat, May 2024</a:t>
            </a:r>
          </a:p>
        </p:txBody>
      </p:sp>
      <p:sp>
        <p:nvSpPr>
          <p:cNvPr id="17" name="Freeform: Shape 1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pic>
        <p:nvPicPr>
          <p:cNvPr id="7" name="Picture 6" descr="Logo&#10;&#10;Description automatically generated">
            <a:extLst>
              <a:ext uri="{FF2B5EF4-FFF2-40B4-BE49-F238E27FC236}">
                <a16:creationId xmlns:a16="http://schemas.microsoft.com/office/drawing/2014/main" id="{58EEDA3E-AC09-E6E0-8C8B-F1A6D77E28A7}"/>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113000"/>
                    </a14:imgEffect>
                    <a14:imgEffect>
                      <a14:brightnessContrast bright="78000" contrast="100000"/>
                    </a14:imgEffect>
                  </a14:imgLayer>
                </a14:imgProps>
              </a:ext>
              <a:ext uri="{28A0092B-C50C-407E-A947-70E740481C1C}">
                <a14:useLocalDpi xmlns:a14="http://schemas.microsoft.com/office/drawing/2010/main" val="0"/>
              </a:ext>
            </a:extLst>
          </a:blip>
          <a:stretch>
            <a:fillRect/>
          </a:stretch>
        </p:blipFill>
        <p:spPr>
          <a:xfrm>
            <a:off x="6932063" y="2458985"/>
            <a:ext cx="4419013" cy="2893022"/>
          </a:xfrm>
          <a:prstGeom prst="rect">
            <a:avLst/>
          </a:prstGeom>
          <a:noFill/>
          <a:ln>
            <a:noFill/>
          </a:ln>
        </p:spPr>
      </p:pic>
    </p:spTree>
    <p:extLst>
      <p:ext uri="{BB962C8B-B14F-4D97-AF65-F5344CB8AC3E}">
        <p14:creationId xmlns:p14="http://schemas.microsoft.com/office/powerpoint/2010/main" val="682816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838200" y="557241"/>
            <a:ext cx="3966463" cy="5571900"/>
          </a:xfrm>
        </p:spPr>
        <p:txBody>
          <a:bodyPr vert="horz" lIns="91440" tIns="45720" rIns="91440" bIns="45720" rtlCol="0" anchor="ctr">
            <a:normAutofit/>
          </a:bodyPr>
          <a:lstStyle/>
          <a:p>
            <a:r>
              <a:rPr lang="en-US" sz="5200" dirty="0">
                <a:solidFill>
                  <a:schemeClr val="tx2"/>
                </a:solidFill>
              </a:rPr>
              <a:t>App design prototyping</a:t>
            </a:r>
          </a:p>
        </p:txBody>
      </p:sp>
      <p:cxnSp>
        <p:nvCxnSpPr>
          <p:cNvPr id="3" name="Straight Connector 2">
            <a:extLst>
              <a:ext uri="{FF2B5EF4-FFF2-40B4-BE49-F238E27FC236}">
                <a16:creationId xmlns:a16="http://schemas.microsoft.com/office/drawing/2014/main" id="{F4912A09-1697-9BA7-65DA-0472A3E8D104}"/>
              </a:ext>
            </a:extLst>
          </p:cNvPr>
          <p:cNvCxnSpPr>
            <a:cxnSpLocks/>
          </p:cNvCxnSpPr>
          <p:nvPr/>
        </p:nvCxnSpPr>
        <p:spPr>
          <a:xfrm>
            <a:off x="1176399" y="4239294"/>
            <a:ext cx="423966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descr="A paper with a drawing on it&#10;&#10;Description automatically generated">
            <a:extLst>
              <a:ext uri="{FF2B5EF4-FFF2-40B4-BE49-F238E27FC236}">
                <a16:creationId xmlns:a16="http://schemas.microsoft.com/office/drawing/2014/main" id="{5F9E6F12-A6CC-9698-087A-8AD3263C4F09}"/>
              </a:ext>
            </a:extLst>
          </p:cNvPr>
          <p:cNvPicPr>
            <a:picLocks noChangeAspect="1"/>
          </p:cNvPicPr>
          <p:nvPr/>
        </p:nvPicPr>
        <p:blipFill rotWithShape="1">
          <a:blip r:embed="rId2">
            <a:extLst>
              <a:ext uri="{28A0092B-C50C-407E-A947-70E740481C1C}">
                <a14:useLocalDpi xmlns:a14="http://schemas.microsoft.com/office/drawing/2010/main" val="0"/>
              </a:ext>
            </a:extLst>
          </a:blip>
          <a:srcRect l="6755" r="1466" b="3"/>
          <a:stretch/>
        </p:blipFill>
        <p:spPr>
          <a:xfrm>
            <a:off x="4762852" y="381838"/>
            <a:ext cx="7247907" cy="5922706"/>
          </a:xfrm>
          <a:prstGeom prst="rect">
            <a:avLst/>
          </a:prstGeom>
        </p:spPr>
      </p:pic>
      <p:sp>
        <p:nvSpPr>
          <p:cNvPr id="6" name="Slide Number Placeholder 5">
            <a:extLst>
              <a:ext uri="{FF2B5EF4-FFF2-40B4-BE49-F238E27FC236}">
                <a16:creationId xmlns:a16="http://schemas.microsoft.com/office/drawing/2014/main" id="{3F63F6C0-B661-DA7E-082F-D57C8126CFC9}"/>
              </a:ext>
            </a:extLst>
          </p:cNvPr>
          <p:cNvSpPr>
            <a:spLocks noGrp="1"/>
          </p:cNvSpPr>
          <p:nvPr>
            <p:ph type="sldNum" sz="quarter" idx="12"/>
          </p:nvPr>
        </p:nvSpPr>
        <p:spPr/>
        <p:txBody>
          <a:bodyPr/>
          <a:lstStyle/>
          <a:p>
            <a:fld id="{A00A87C0-353B-497F-824C-D9AC1101C509}" type="slidenum">
              <a:rPr lang="en-US" smtClean="0"/>
              <a:t>10</a:t>
            </a:fld>
            <a:endParaRPr lang="en-US"/>
          </a:p>
        </p:txBody>
      </p:sp>
    </p:spTree>
    <p:extLst>
      <p:ext uri="{BB962C8B-B14F-4D97-AF65-F5344CB8AC3E}">
        <p14:creationId xmlns:p14="http://schemas.microsoft.com/office/powerpoint/2010/main" val="283518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DAFE7-B020-38AD-18B6-73ABDF6A697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User interface</a:t>
            </a:r>
          </a:p>
        </p:txBody>
      </p:sp>
      <p:pic>
        <p:nvPicPr>
          <p:cNvPr id="6" name="Graphic 5" descr="User">
            <a:extLst>
              <a:ext uri="{FF2B5EF4-FFF2-40B4-BE49-F238E27FC236}">
                <a16:creationId xmlns:a16="http://schemas.microsoft.com/office/drawing/2014/main" id="{5CFF2B9D-EDE1-183F-BC8C-9EF3E4383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Connector 3">
            <a:extLst>
              <a:ext uri="{FF2B5EF4-FFF2-40B4-BE49-F238E27FC236}">
                <a16:creationId xmlns:a16="http://schemas.microsoft.com/office/drawing/2014/main" id="{31BE3906-DBD7-FF88-277E-F5B440AB6E8B}"/>
              </a:ext>
            </a:extLst>
          </p:cNvPr>
          <p:cNvCxnSpPr>
            <a:cxnSpLocks/>
          </p:cNvCxnSpPr>
          <p:nvPr/>
        </p:nvCxnSpPr>
        <p:spPr>
          <a:xfrm>
            <a:off x="7135071" y="4990789"/>
            <a:ext cx="2752507"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1806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621792" y="1161288"/>
            <a:ext cx="3602736" cy="4526280"/>
          </a:xfrm>
        </p:spPr>
        <p:txBody>
          <a:bodyPr>
            <a:normAutofit/>
          </a:bodyPr>
          <a:lstStyle/>
          <a:p>
            <a:r>
              <a:rPr lang="en-US" sz="4000" dirty="0">
                <a:solidFill>
                  <a:schemeClr val="tx2"/>
                </a:solidFill>
              </a:rPr>
              <a:t>App design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434149" y="932688"/>
            <a:ext cx="5916603" cy="4992624"/>
          </a:xfrm>
        </p:spPr>
        <p:txBody>
          <a:bodyPr anchor="ctr">
            <a:normAutofit/>
          </a:bodyPr>
          <a:lstStyle/>
          <a:p>
            <a:pPr>
              <a:lnSpc>
                <a:spcPct val="200000"/>
              </a:lnSpc>
            </a:pPr>
            <a:r>
              <a:rPr lang="en-US" dirty="0"/>
              <a:t>Directly</a:t>
            </a:r>
          </a:p>
          <a:p>
            <a:pPr>
              <a:lnSpc>
                <a:spcPct val="200000"/>
              </a:lnSpc>
            </a:pPr>
            <a:r>
              <a:rPr lang="en-US" dirty="0" err="1"/>
              <a:t>Shinyuieditor</a:t>
            </a:r>
            <a:endParaRPr lang="en-US" dirty="0"/>
          </a:p>
          <a:p>
            <a:pPr>
              <a:lnSpc>
                <a:spcPct val="200000"/>
              </a:lnSpc>
            </a:pPr>
            <a:r>
              <a:rPr lang="en-US" dirty="0" err="1"/>
              <a:t>Shinydashboard</a:t>
            </a:r>
            <a:endParaRPr lang="en-US" dirty="0"/>
          </a:p>
        </p:txBody>
      </p:sp>
      <p:cxnSp>
        <p:nvCxnSpPr>
          <p:cNvPr id="4" name="Straight Connector 3">
            <a:extLst>
              <a:ext uri="{FF2B5EF4-FFF2-40B4-BE49-F238E27FC236}">
                <a16:creationId xmlns:a16="http://schemas.microsoft.com/office/drawing/2014/main" id="{4E603CB5-7514-98AF-9D36-0226CF1FCFAE}"/>
              </a:ext>
            </a:extLst>
          </p:cNvPr>
          <p:cNvCxnSpPr>
            <a:cxnSpLocks/>
          </p:cNvCxnSpPr>
          <p:nvPr/>
        </p:nvCxnSpPr>
        <p:spPr>
          <a:xfrm>
            <a:off x="864900" y="3805083"/>
            <a:ext cx="249124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7" name="Slide Number Placeholder 16">
            <a:extLst>
              <a:ext uri="{FF2B5EF4-FFF2-40B4-BE49-F238E27FC236}">
                <a16:creationId xmlns:a16="http://schemas.microsoft.com/office/drawing/2014/main" id="{FB696943-01D1-4E70-D50D-E1AE99DFAA4A}"/>
              </a:ext>
            </a:extLst>
          </p:cNvPr>
          <p:cNvSpPr>
            <a:spLocks noGrp="1"/>
          </p:cNvSpPr>
          <p:nvPr>
            <p:ph type="sldNum" sz="quarter" idx="12"/>
          </p:nvPr>
        </p:nvSpPr>
        <p:spPr/>
        <p:txBody>
          <a:bodyPr/>
          <a:lstStyle/>
          <a:p>
            <a:fld id="{A00A87C0-353B-497F-824C-D9AC1101C509}" type="slidenum">
              <a:rPr lang="en-US" smtClean="0"/>
              <a:t>12</a:t>
            </a:fld>
            <a:endParaRPr lang="en-US"/>
          </a:p>
        </p:txBody>
      </p:sp>
    </p:spTree>
    <p:extLst>
      <p:ext uri="{BB962C8B-B14F-4D97-AF65-F5344CB8AC3E}">
        <p14:creationId xmlns:p14="http://schemas.microsoft.com/office/powerpoint/2010/main" val="181599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5A748A55-18B4-50D9-B683-AD85F7B49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8" y="3348718"/>
            <a:ext cx="4904784" cy="2472169"/>
          </a:xfrm>
          <a:prstGeom prst="rect">
            <a:avLst/>
          </a:prstGeom>
        </p:spPr>
      </p:pic>
      <p:pic>
        <p:nvPicPr>
          <p:cNvPr id="19" name="Picture 18" descr="Graphical user interface&#10;&#10;Description automatically generated">
            <a:extLst>
              <a:ext uri="{FF2B5EF4-FFF2-40B4-BE49-F238E27FC236}">
                <a16:creationId xmlns:a16="http://schemas.microsoft.com/office/drawing/2014/main" id="{485DE42B-5A9E-66BF-CC5D-99D83F92A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531" y="3648637"/>
            <a:ext cx="4904784" cy="2472169"/>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1CA05662-DE15-2143-23F4-AE8E8D537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742" y="3940340"/>
            <a:ext cx="4904784" cy="2472169"/>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6F6B96B8-C121-E85B-73B6-5C4732436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1953" y="4117213"/>
            <a:ext cx="4904784" cy="2472169"/>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67DA4D13-53E3-0277-C54E-11DFCB461E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68360" y="3304559"/>
            <a:ext cx="3726230" cy="3553441"/>
          </a:xfrm>
          <a:prstGeom prst="rect">
            <a:avLst/>
          </a:prstGeom>
        </p:spPr>
      </p:pic>
      <p:pic>
        <p:nvPicPr>
          <p:cNvPr id="23" name="Picture 22" descr="Graphical user interface, website&#10;&#10;Description automatically generated">
            <a:extLst>
              <a:ext uri="{FF2B5EF4-FFF2-40B4-BE49-F238E27FC236}">
                <a16:creationId xmlns:a16="http://schemas.microsoft.com/office/drawing/2014/main" id="{BBBBF951-B84B-FD3D-09A2-B0CFA84463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8360" y="-9099"/>
            <a:ext cx="3723640" cy="3340766"/>
          </a:xfrm>
          <a:prstGeom prst="rect">
            <a:avLst/>
          </a:prstGeom>
        </p:spPr>
      </p:pic>
      <p:sp>
        <p:nvSpPr>
          <p:cNvPr id="32" name="TextBox 31">
            <a:extLst>
              <a:ext uri="{FF2B5EF4-FFF2-40B4-BE49-F238E27FC236}">
                <a16:creationId xmlns:a16="http://schemas.microsoft.com/office/drawing/2014/main" id="{76671408-426F-73A3-C0D9-19FBD2178F0A}"/>
              </a:ext>
            </a:extLst>
          </p:cNvPr>
          <p:cNvSpPr txBox="1"/>
          <p:nvPr/>
        </p:nvSpPr>
        <p:spPr>
          <a:xfrm>
            <a:off x="659562" y="1790518"/>
            <a:ext cx="7150784" cy="113877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2424"/>
                </a:solidFill>
                <a:effectLst/>
                <a:uLnTx/>
                <a:uFillTx/>
                <a:latin typeface="Roboto"/>
                <a:ea typeface="+mn-ea"/>
                <a:cs typeface="+mn-cs"/>
              </a:rPr>
              <a:t>New tools that are making shiny even easier to use: </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Roboto"/>
                <a:ea typeface="+mn-ea"/>
                <a:cs typeface="+mn-cs"/>
              </a:rPr>
              <a:t>Easy dashboards: </a:t>
            </a:r>
            <a:r>
              <a:rPr kumimoji="0" lang="en-US" sz="2400" b="1" i="0" u="none" strike="noStrike" kern="1200" cap="none" spc="0" normalizeH="0" baseline="0" noProof="0" dirty="0">
                <a:ln>
                  <a:noFill/>
                </a:ln>
                <a:solidFill>
                  <a:prstClr val="black"/>
                </a:solidFill>
                <a:effectLst/>
                <a:uLnTx/>
                <a:uFillTx/>
                <a:latin typeface="Roboto"/>
                <a:ea typeface="+mn-ea"/>
                <a:cs typeface="+mn-cs"/>
                <a:hlinkClick r:id="rId8"/>
              </a:rPr>
              <a:t>Shinydashboard</a:t>
            </a: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2" name="Title 1">
            <a:extLst>
              <a:ext uri="{FF2B5EF4-FFF2-40B4-BE49-F238E27FC236}">
                <a16:creationId xmlns:a16="http://schemas.microsoft.com/office/drawing/2014/main" id="{C579BD5A-19E3-8AD8-B8DF-1258C452A05A}"/>
              </a:ext>
            </a:extLst>
          </p:cNvPr>
          <p:cNvSpPr>
            <a:spLocks noGrp="1"/>
          </p:cNvSpPr>
          <p:nvPr>
            <p:ph type="title"/>
          </p:nvPr>
        </p:nvSpPr>
        <p:spPr>
          <a:xfrm>
            <a:off x="659562" y="445491"/>
            <a:ext cx="3602736" cy="745740"/>
          </a:xfrm>
        </p:spPr>
        <p:txBody>
          <a:bodyPr>
            <a:normAutofit/>
          </a:bodyPr>
          <a:lstStyle/>
          <a:p>
            <a:r>
              <a:rPr lang="en-US" dirty="0">
                <a:solidFill>
                  <a:schemeClr val="tx2"/>
                </a:solidFill>
              </a:rPr>
              <a:t>App design</a:t>
            </a:r>
          </a:p>
        </p:txBody>
      </p:sp>
      <p:cxnSp>
        <p:nvCxnSpPr>
          <p:cNvPr id="3" name="Straight Connector 2">
            <a:extLst>
              <a:ext uri="{FF2B5EF4-FFF2-40B4-BE49-F238E27FC236}">
                <a16:creationId xmlns:a16="http://schemas.microsoft.com/office/drawing/2014/main" id="{2E4AB930-88E5-BABB-8948-FD5E26EA6E31}"/>
              </a:ext>
            </a:extLst>
          </p:cNvPr>
          <p:cNvCxnSpPr>
            <a:cxnSpLocks/>
          </p:cNvCxnSpPr>
          <p:nvPr/>
        </p:nvCxnSpPr>
        <p:spPr>
          <a:xfrm>
            <a:off x="1052763" y="1238313"/>
            <a:ext cx="284754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D83CA393-ECDA-655C-92F4-97047CF63C99}"/>
              </a:ext>
            </a:extLst>
          </p:cNvPr>
          <p:cNvSpPr>
            <a:spLocks noGrp="1"/>
          </p:cNvSpPr>
          <p:nvPr>
            <p:ph type="sldNum" sz="quarter" idx="12"/>
          </p:nvPr>
        </p:nvSpPr>
        <p:spPr/>
        <p:txBody>
          <a:bodyPr/>
          <a:lstStyle/>
          <a:p>
            <a:fld id="{A00A87C0-353B-497F-824C-D9AC1101C509}" type="slidenum">
              <a:rPr lang="en-US" smtClean="0"/>
              <a:t>13</a:t>
            </a:fld>
            <a:endParaRPr lang="en-US"/>
          </a:p>
        </p:txBody>
      </p:sp>
    </p:spTree>
    <p:extLst>
      <p:ext uri="{BB962C8B-B14F-4D97-AF65-F5344CB8AC3E}">
        <p14:creationId xmlns:p14="http://schemas.microsoft.com/office/powerpoint/2010/main" val="609312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6671408-426F-73A3-C0D9-19FBD2178F0A}"/>
              </a:ext>
            </a:extLst>
          </p:cNvPr>
          <p:cNvSpPr txBox="1"/>
          <p:nvPr/>
        </p:nvSpPr>
        <p:spPr>
          <a:xfrm>
            <a:off x="451945" y="2852063"/>
            <a:ext cx="4414345" cy="19389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2424"/>
                </a:solidFill>
                <a:effectLst/>
                <a:uLnTx/>
                <a:uFillTx/>
                <a:latin typeface="Roboto"/>
                <a:ea typeface="+mn-ea"/>
                <a:cs typeface="+mn-cs"/>
              </a:rPr>
              <a:t>New tools that are making shiny even easier to use: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42424"/>
              </a:solidFill>
              <a:effectLst/>
              <a:uLnTx/>
              <a:uFillTx/>
              <a:latin typeface="Robot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Roboto"/>
                <a:ea typeface="+mn-ea"/>
                <a:cs typeface="+mn-cs"/>
              </a:rPr>
              <a:t>Easy User Interface Editor: </a:t>
            </a:r>
            <a:r>
              <a:rPr kumimoji="0" lang="en-US" sz="2400" b="1" i="0" u="none" strike="noStrike" kern="1200" cap="none" spc="0" normalizeH="0" baseline="0" noProof="0" dirty="0" err="1">
                <a:ln>
                  <a:noFill/>
                </a:ln>
                <a:solidFill>
                  <a:prstClr val="black"/>
                </a:solidFill>
                <a:effectLst/>
                <a:uLnTx/>
                <a:uFillTx/>
                <a:latin typeface="Roboto"/>
                <a:ea typeface="+mn-ea"/>
                <a:cs typeface="+mn-cs"/>
                <a:hlinkClick r:id="rId4"/>
              </a:rPr>
              <a:t>shinyuieditor</a:t>
            </a:r>
            <a:endParaRPr kumimoji="0" lang="en-US" sz="2400" b="1" i="0" u="none" strike="noStrike" kern="1200" cap="none" spc="0" normalizeH="0" baseline="0" noProof="0" dirty="0">
              <a:ln>
                <a:noFill/>
              </a:ln>
              <a:solidFill>
                <a:prstClr val="black"/>
              </a:solidFill>
              <a:effectLst/>
              <a:uLnTx/>
              <a:uFillTx/>
              <a:latin typeface="Roboto"/>
              <a:ea typeface="+mn-ea"/>
              <a:cs typeface="+mn-cs"/>
            </a:endParaRPr>
          </a:p>
        </p:txBody>
      </p:sp>
      <p:pic>
        <p:nvPicPr>
          <p:cNvPr id="2" name="Live Demo • shinyuieditor - Google Chrome 2022-11-22 17-33-30">
            <a:hlinkClick r:id="" action="ppaction://media"/>
            <a:extLst>
              <a:ext uri="{FF2B5EF4-FFF2-40B4-BE49-F238E27FC236}">
                <a16:creationId xmlns:a16="http://schemas.microsoft.com/office/drawing/2014/main" id="{9B3C21DD-503A-BF3B-DA4A-962BA33375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817" t="-1561" r="17824" b="1561"/>
          <a:stretch/>
        </p:blipFill>
        <p:spPr>
          <a:xfrm>
            <a:off x="5401680" y="1560368"/>
            <a:ext cx="6227634" cy="5200570"/>
          </a:xfrm>
          <a:prstGeom prst="rect">
            <a:avLst/>
          </a:prstGeom>
        </p:spPr>
      </p:pic>
      <p:sp>
        <p:nvSpPr>
          <p:cNvPr id="3" name="Title 1">
            <a:extLst>
              <a:ext uri="{FF2B5EF4-FFF2-40B4-BE49-F238E27FC236}">
                <a16:creationId xmlns:a16="http://schemas.microsoft.com/office/drawing/2014/main" id="{5959304B-BF0E-6FDE-E375-8ED6F214BA33}"/>
              </a:ext>
            </a:extLst>
          </p:cNvPr>
          <p:cNvSpPr>
            <a:spLocks noGrp="1"/>
          </p:cNvSpPr>
          <p:nvPr>
            <p:ph type="title"/>
          </p:nvPr>
        </p:nvSpPr>
        <p:spPr>
          <a:xfrm>
            <a:off x="659562" y="445491"/>
            <a:ext cx="3602736" cy="745740"/>
          </a:xfrm>
        </p:spPr>
        <p:txBody>
          <a:bodyPr>
            <a:normAutofit/>
          </a:bodyPr>
          <a:lstStyle/>
          <a:p>
            <a:r>
              <a:rPr lang="en-US" dirty="0">
                <a:solidFill>
                  <a:schemeClr val="tx2"/>
                </a:solidFill>
              </a:rPr>
              <a:t>App design</a:t>
            </a:r>
          </a:p>
        </p:txBody>
      </p:sp>
      <p:cxnSp>
        <p:nvCxnSpPr>
          <p:cNvPr id="4" name="Straight Connector 3">
            <a:extLst>
              <a:ext uri="{FF2B5EF4-FFF2-40B4-BE49-F238E27FC236}">
                <a16:creationId xmlns:a16="http://schemas.microsoft.com/office/drawing/2014/main" id="{FE272683-12CA-682A-7799-EACD489F694A}"/>
              </a:ext>
            </a:extLst>
          </p:cNvPr>
          <p:cNvCxnSpPr>
            <a:cxnSpLocks/>
          </p:cNvCxnSpPr>
          <p:nvPr/>
        </p:nvCxnSpPr>
        <p:spPr>
          <a:xfrm>
            <a:off x="1052763" y="1238313"/>
            <a:ext cx="284754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978E8BCE-230D-A991-D7AF-B566917C4AEF}"/>
              </a:ext>
            </a:extLst>
          </p:cNvPr>
          <p:cNvSpPr>
            <a:spLocks noGrp="1"/>
          </p:cNvSpPr>
          <p:nvPr>
            <p:ph type="sldNum" sz="quarter" idx="12"/>
          </p:nvPr>
        </p:nvSpPr>
        <p:spPr/>
        <p:txBody>
          <a:bodyPr/>
          <a:lstStyle/>
          <a:p>
            <a:fld id="{A00A87C0-353B-497F-824C-D9AC1101C509}" type="slidenum">
              <a:rPr lang="en-US" smtClean="0"/>
              <a:t>14</a:t>
            </a:fld>
            <a:endParaRPr lang="en-US"/>
          </a:p>
        </p:txBody>
      </p:sp>
    </p:spTree>
    <p:extLst>
      <p:ext uri="{BB962C8B-B14F-4D97-AF65-F5344CB8AC3E}">
        <p14:creationId xmlns:p14="http://schemas.microsoft.com/office/powerpoint/2010/main" val="319973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3675-E8C5-DEE8-1692-CC2FD38BC10A}"/>
              </a:ext>
            </a:extLst>
          </p:cNvPr>
          <p:cNvSpPr>
            <a:spLocks noGrp="1"/>
          </p:cNvSpPr>
          <p:nvPr>
            <p:ph type="title"/>
          </p:nvPr>
        </p:nvSpPr>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sp>
        <p:nvSpPr>
          <p:cNvPr id="3" name="Content Placeholder 2">
            <a:extLst>
              <a:ext uri="{FF2B5EF4-FFF2-40B4-BE49-F238E27FC236}">
                <a16:creationId xmlns:a16="http://schemas.microsoft.com/office/drawing/2014/main" id="{E5557D5D-A054-0665-EA0E-903FDB12BBCF}"/>
              </a:ext>
            </a:extLst>
          </p:cNvPr>
          <p:cNvSpPr>
            <a:spLocks noGrp="1"/>
          </p:cNvSpPr>
          <p:nvPr>
            <p:ph idx="1"/>
          </p:nvPr>
        </p:nvSpPr>
        <p:spPr>
          <a:xfrm>
            <a:off x="1840374" y="1825625"/>
            <a:ext cx="9513425" cy="4351338"/>
          </a:xfrm>
        </p:spPr>
        <p:txBody>
          <a:bodyPr anchor="ctr"/>
          <a:lstStyle/>
          <a:p>
            <a:pPr marL="0" indent="0">
              <a:buNone/>
            </a:pPr>
            <a:r>
              <a:rPr lang="en-US" sz="2400" dirty="0">
                <a:latin typeface="Courier New" panose="02070309020205020404" pitchFamily="49" charset="0"/>
                <a:cs typeface="Courier New" panose="02070309020205020404" pitchFamily="49" charset="0"/>
              </a:rPr>
              <a:t>library(</a:t>
            </a:r>
            <a:r>
              <a:rPr lang="en-US" sz="2400" dirty="0" err="1">
                <a:latin typeface="Courier New" panose="02070309020205020404" pitchFamily="49" charset="0"/>
                <a:cs typeface="Courier New" panose="02070309020205020404" pitchFamily="49" charset="0"/>
              </a:rPr>
              <a:t>tidyverse</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library(shiny)</a:t>
            </a:r>
          </a:p>
          <a:p>
            <a:pPr marL="0" indent="0">
              <a:buNone/>
            </a:pPr>
            <a:r>
              <a:rPr lang="en-US" sz="2400" dirty="0">
                <a:latin typeface="Courier New" panose="02070309020205020404" pitchFamily="49" charset="0"/>
                <a:cs typeface="Courier New" panose="02070309020205020404" pitchFamily="49" charset="0"/>
              </a:rPr>
              <a:t>library(DT)</a:t>
            </a:r>
          </a:p>
          <a:p>
            <a:pPr marL="0" indent="0">
              <a:buNone/>
            </a:pPr>
            <a:r>
              <a:rPr lang="en-US" sz="2400" dirty="0">
                <a:latin typeface="Courier New" panose="02070309020205020404" pitchFamily="49" charset="0"/>
                <a:cs typeface="Courier New" panose="02070309020205020404" pitchFamily="49" charset="0"/>
              </a:rPr>
              <a:t>library(</a:t>
            </a:r>
            <a:r>
              <a:rPr lang="en-US" sz="2400" dirty="0" err="1">
                <a:latin typeface="Courier New" panose="02070309020205020404" pitchFamily="49" charset="0"/>
                <a:cs typeface="Courier New" panose="02070309020205020404" pitchFamily="49" charset="0"/>
              </a:rPr>
              <a:t>shinyuieditor</a:t>
            </a: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err="1">
                <a:latin typeface="Courier New" panose="02070309020205020404" pitchFamily="49" charset="0"/>
                <a:cs typeface="Courier New" panose="02070309020205020404" pitchFamily="49" charset="0"/>
              </a:rPr>
              <a:t>launch_editor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app_path</a:t>
            </a:r>
            <a:r>
              <a:rPr lang="en-US" sz="24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C93B5DB7-5C06-ADD1-15C5-EC4BA9091C83}"/>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0" name="Slide Number Placeholder 9">
            <a:extLst>
              <a:ext uri="{FF2B5EF4-FFF2-40B4-BE49-F238E27FC236}">
                <a16:creationId xmlns:a16="http://schemas.microsoft.com/office/drawing/2014/main" id="{52DB5125-6A19-17F7-E887-89D9E6769EFB}"/>
              </a:ext>
            </a:extLst>
          </p:cNvPr>
          <p:cNvSpPr>
            <a:spLocks noGrp="1"/>
          </p:cNvSpPr>
          <p:nvPr>
            <p:ph type="sldNum" sz="quarter" idx="12"/>
          </p:nvPr>
        </p:nvSpPr>
        <p:spPr/>
        <p:txBody>
          <a:bodyPr/>
          <a:lstStyle/>
          <a:p>
            <a:fld id="{A00A87C0-353B-497F-824C-D9AC1101C509}" type="slidenum">
              <a:rPr lang="en-US" smtClean="0"/>
              <a:t>15</a:t>
            </a:fld>
            <a:endParaRPr lang="en-US"/>
          </a:p>
        </p:txBody>
      </p:sp>
    </p:spTree>
    <p:extLst>
      <p:ext uri="{BB962C8B-B14F-4D97-AF65-F5344CB8AC3E}">
        <p14:creationId xmlns:p14="http://schemas.microsoft.com/office/powerpoint/2010/main" val="1053814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3675-E8C5-DEE8-1692-CC2FD38BC10A}"/>
              </a:ext>
            </a:extLst>
          </p:cNvPr>
          <p:cNvSpPr>
            <a:spLocks noGrp="1"/>
          </p:cNvSpPr>
          <p:nvPr>
            <p:ph type="title"/>
          </p:nvPr>
        </p:nvSpPr>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6" name="Straight Connector 5">
            <a:extLst>
              <a:ext uri="{FF2B5EF4-FFF2-40B4-BE49-F238E27FC236}">
                <a16:creationId xmlns:a16="http://schemas.microsoft.com/office/drawing/2014/main" id="{C93B5DB7-5C06-ADD1-15C5-EC4BA9091C83}"/>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BCADA024-A433-7E44-9A75-52D7CB4FE586}"/>
              </a:ext>
            </a:extLst>
          </p:cNvPr>
          <p:cNvPicPr>
            <a:picLocks noChangeAspect="1"/>
          </p:cNvPicPr>
          <p:nvPr/>
        </p:nvPicPr>
        <p:blipFill>
          <a:blip r:embed="rId2"/>
          <a:stretch>
            <a:fillRect/>
          </a:stretch>
        </p:blipFill>
        <p:spPr>
          <a:xfrm>
            <a:off x="3345083" y="1830247"/>
            <a:ext cx="8650147" cy="4865708"/>
          </a:xfrm>
          <a:prstGeom prst="rect">
            <a:avLst/>
          </a:prstGeom>
        </p:spPr>
      </p:pic>
      <p:sp>
        <p:nvSpPr>
          <p:cNvPr id="9" name="TextBox 8">
            <a:extLst>
              <a:ext uri="{FF2B5EF4-FFF2-40B4-BE49-F238E27FC236}">
                <a16:creationId xmlns:a16="http://schemas.microsoft.com/office/drawing/2014/main" id="{DE75E31A-F423-DCA3-C453-50964F2EC524}"/>
              </a:ext>
            </a:extLst>
          </p:cNvPr>
          <p:cNvSpPr txBox="1"/>
          <p:nvPr/>
        </p:nvSpPr>
        <p:spPr>
          <a:xfrm>
            <a:off x="335665" y="3801436"/>
            <a:ext cx="3009418" cy="461665"/>
          </a:xfrm>
          <a:prstGeom prst="rect">
            <a:avLst/>
          </a:prstGeom>
          <a:noFill/>
        </p:spPr>
        <p:txBody>
          <a:bodyPr wrap="square" rtlCol="0">
            <a:spAutoFit/>
          </a:bodyPr>
          <a:lstStyle/>
          <a:p>
            <a:r>
              <a:rPr lang="en-US" sz="2400" dirty="0"/>
              <a:t>Online demo option !</a:t>
            </a:r>
          </a:p>
        </p:txBody>
      </p:sp>
      <p:sp>
        <p:nvSpPr>
          <p:cNvPr id="11" name="Slide Number Placeholder 10">
            <a:extLst>
              <a:ext uri="{FF2B5EF4-FFF2-40B4-BE49-F238E27FC236}">
                <a16:creationId xmlns:a16="http://schemas.microsoft.com/office/drawing/2014/main" id="{26001932-AC45-9DF7-F817-EB8157F34B42}"/>
              </a:ext>
            </a:extLst>
          </p:cNvPr>
          <p:cNvSpPr>
            <a:spLocks noGrp="1"/>
          </p:cNvSpPr>
          <p:nvPr>
            <p:ph type="sldNum" sz="quarter" idx="12"/>
          </p:nvPr>
        </p:nvSpPr>
        <p:spPr/>
        <p:txBody>
          <a:bodyPr/>
          <a:lstStyle/>
          <a:p>
            <a:fld id="{A00A87C0-353B-497F-824C-D9AC1101C509}" type="slidenum">
              <a:rPr lang="en-US" smtClean="0"/>
              <a:t>16</a:t>
            </a:fld>
            <a:endParaRPr lang="en-US"/>
          </a:p>
        </p:txBody>
      </p:sp>
    </p:spTree>
    <p:extLst>
      <p:ext uri="{BB962C8B-B14F-4D97-AF65-F5344CB8AC3E}">
        <p14:creationId xmlns:p14="http://schemas.microsoft.com/office/powerpoint/2010/main" val="2261641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14" name="Content Placeholder 2">
            <a:extLst>
              <a:ext uri="{FF2B5EF4-FFF2-40B4-BE49-F238E27FC236}">
                <a16:creationId xmlns:a16="http://schemas.microsoft.com/office/drawing/2014/main" id="{0AF6AB6D-E31F-DC75-D98A-37C2DEF89DFF}"/>
              </a:ext>
            </a:extLst>
          </p:cNvPr>
          <p:cNvSpPr>
            <a:spLocks noGrp="1"/>
          </p:cNvSpPr>
          <p:nvPr>
            <p:ph idx="1"/>
          </p:nvPr>
        </p:nvSpPr>
        <p:spPr>
          <a:xfrm>
            <a:off x="838200" y="1825625"/>
            <a:ext cx="3201365" cy="4583574"/>
          </a:xfrm>
        </p:spPr>
        <p:txBody>
          <a:bodyPr anchor="ctr"/>
          <a:lstStyle/>
          <a:p>
            <a:r>
              <a:rPr lang="en-US" dirty="0"/>
              <a:t>Select template</a:t>
            </a:r>
          </a:p>
        </p:txBody>
      </p:sp>
      <p:sp>
        <p:nvSpPr>
          <p:cNvPr id="16" name="Slide Number Placeholder 15">
            <a:extLst>
              <a:ext uri="{FF2B5EF4-FFF2-40B4-BE49-F238E27FC236}">
                <a16:creationId xmlns:a16="http://schemas.microsoft.com/office/drawing/2014/main" id="{AFECDC67-663B-534F-D83D-23B2853F8466}"/>
              </a:ext>
            </a:extLst>
          </p:cNvPr>
          <p:cNvSpPr>
            <a:spLocks noGrp="1"/>
          </p:cNvSpPr>
          <p:nvPr>
            <p:ph type="sldNum" sz="quarter" idx="12"/>
          </p:nvPr>
        </p:nvSpPr>
        <p:spPr/>
        <p:txBody>
          <a:bodyPr/>
          <a:lstStyle/>
          <a:p>
            <a:fld id="{A00A87C0-353B-497F-824C-D9AC1101C509}" type="slidenum">
              <a:rPr lang="en-US" smtClean="0"/>
              <a:t>17</a:t>
            </a:fld>
            <a:endParaRPr lang="en-US"/>
          </a:p>
        </p:txBody>
      </p:sp>
    </p:spTree>
    <p:extLst>
      <p:ext uri="{BB962C8B-B14F-4D97-AF65-F5344CB8AC3E}">
        <p14:creationId xmlns:p14="http://schemas.microsoft.com/office/powerpoint/2010/main" val="304401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2" name="Rectangle 1">
            <a:extLst>
              <a:ext uri="{FF2B5EF4-FFF2-40B4-BE49-F238E27FC236}">
                <a16:creationId xmlns:a16="http://schemas.microsoft.com/office/drawing/2014/main" id="{8EF5DDE1-CC57-AED3-55BC-B671D1749A89}"/>
              </a:ext>
            </a:extLst>
          </p:cNvPr>
          <p:cNvSpPr/>
          <p:nvPr/>
        </p:nvSpPr>
        <p:spPr>
          <a:xfrm>
            <a:off x="4191955" y="1825625"/>
            <a:ext cx="2104673"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33AB9A6-E242-7348-C01F-53BF717E30CC}"/>
              </a:ext>
            </a:extLst>
          </p:cNvPr>
          <p:cNvSpPr/>
          <p:nvPr/>
        </p:nvSpPr>
        <p:spPr>
          <a:xfrm>
            <a:off x="8704163" y="1825624"/>
            <a:ext cx="3050894"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C97DD4-C4FD-90D6-ECC8-0F4A633EA2A3}"/>
              </a:ext>
            </a:extLst>
          </p:cNvPr>
          <p:cNvSpPr/>
          <p:nvPr/>
        </p:nvSpPr>
        <p:spPr>
          <a:xfrm>
            <a:off x="6296628" y="1825623"/>
            <a:ext cx="2407535" cy="211521"/>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95436A-83E8-4F3A-B962-DDEB8616984A}"/>
              </a:ext>
            </a:extLst>
          </p:cNvPr>
          <p:cNvSpPr/>
          <p:nvPr/>
        </p:nvSpPr>
        <p:spPr>
          <a:xfrm>
            <a:off x="6296627" y="3900668"/>
            <a:ext cx="2407536" cy="2508530"/>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3BA6809B-BA83-F306-9A4A-B2204E999407}"/>
              </a:ext>
            </a:extLst>
          </p:cNvPr>
          <p:cNvSpPr>
            <a:spLocks noGrp="1"/>
          </p:cNvSpPr>
          <p:nvPr>
            <p:ph idx="1"/>
          </p:nvPr>
        </p:nvSpPr>
        <p:spPr>
          <a:xfrm>
            <a:off x="838200" y="1825625"/>
            <a:ext cx="3201365" cy="4583574"/>
          </a:xfrm>
        </p:spPr>
        <p:txBody>
          <a:bodyPr anchor="ctr"/>
          <a:lstStyle/>
          <a:p>
            <a:r>
              <a:rPr lang="en-US" dirty="0"/>
              <a:t>Select template</a:t>
            </a:r>
          </a:p>
        </p:txBody>
      </p:sp>
      <p:sp>
        <p:nvSpPr>
          <p:cNvPr id="15" name="Slide Number Placeholder 14">
            <a:extLst>
              <a:ext uri="{FF2B5EF4-FFF2-40B4-BE49-F238E27FC236}">
                <a16:creationId xmlns:a16="http://schemas.microsoft.com/office/drawing/2014/main" id="{E2812C44-C8BC-ECEA-F96B-D8BAAE20D932}"/>
              </a:ext>
            </a:extLst>
          </p:cNvPr>
          <p:cNvSpPr>
            <a:spLocks noGrp="1"/>
          </p:cNvSpPr>
          <p:nvPr>
            <p:ph type="sldNum" sz="quarter" idx="12"/>
          </p:nvPr>
        </p:nvSpPr>
        <p:spPr/>
        <p:txBody>
          <a:bodyPr/>
          <a:lstStyle/>
          <a:p>
            <a:r>
              <a:rPr lang="en-US" dirty="0"/>
              <a:t>17</a:t>
            </a:r>
          </a:p>
        </p:txBody>
      </p:sp>
    </p:spTree>
    <p:extLst>
      <p:ext uri="{BB962C8B-B14F-4D97-AF65-F5344CB8AC3E}">
        <p14:creationId xmlns:p14="http://schemas.microsoft.com/office/powerpoint/2010/main" val="734865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3201365" cy="4583574"/>
          </a:xfrm>
        </p:spPr>
        <p:txBody>
          <a:bodyPr anchor="ctr"/>
          <a:lstStyle/>
          <a:p>
            <a:r>
              <a:rPr lang="en-US" dirty="0"/>
              <a:t>Select template</a:t>
            </a:r>
          </a:p>
        </p:txBody>
      </p:sp>
      <p:sp>
        <p:nvSpPr>
          <p:cNvPr id="6" name="Title 1">
            <a:extLst>
              <a:ext uri="{FF2B5EF4-FFF2-40B4-BE49-F238E27FC236}">
                <a16:creationId xmlns:a16="http://schemas.microsoft.com/office/drawing/2014/main" id="{7D96F53F-AE25-A7EF-8F7C-899BB05458B9}"/>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F3C3B5B6-D78C-AFF2-B8FA-3258334D85AD}"/>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06FB020-D496-ACDA-54EB-2E57685931F3}"/>
              </a:ext>
            </a:extLst>
          </p:cNvPr>
          <p:cNvPicPr>
            <a:picLocks noChangeAspect="1"/>
          </p:cNvPicPr>
          <p:nvPr/>
        </p:nvPicPr>
        <p:blipFill rotWithShape="1">
          <a:blip r:embed="rId2"/>
          <a:srcRect b="1672"/>
          <a:stretch/>
        </p:blipFill>
        <p:spPr>
          <a:xfrm>
            <a:off x="4191955" y="1825625"/>
            <a:ext cx="7532679" cy="4583575"/>
          </a:xfrm>
          <a:prstGeom prst="rect">
            <a:avLst/>
          </a:prstGeom>
        </p:spPr>
      </p:pic>
      <p:sp>
        <p:nvSpPr>
          <p:cNvPr id="2" name="Rectangle 1">
            <a:extLst>
              <a:ext uri="{FF2B5EF4-FFF2-40B4-BE49-F238E27FC236}">
                <a16:creationId xmlns:a16="http://schemas.microsoft.com/office/drawing/2014/main" id="{8EF5DDE1-CC57-AED3-55BC-B671D1749A89}"/>
              </a:ext>
            </a:extLst>
          </p:cNvPr>
          <p:cNvSpPr/>
          <p:nvPr/>
        </p:nvSpPr>
        <p:spPr>
          <a:xfrm>
            <a:off x="4191956" y="1825625"/>
            <a:ext cx="1391344" cy="4135337"/>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33AB9A6-E242-7348-C01F-53BF717E30CC}"/>
              </a:ext>
            </a:extLst>
          </p:cNvPr>
          <p:cNvSpPr/>
          <p:nvPr/>
        </p:nvSpPr>
        <p:spPr>
          <a:xfrm>
            <a:off x="5583300" y="1825624"/>
            <a:ext cx="6171757" cy="4583575"/>
          </a:xfrm>
          <a:prstGeom prst="rect">
            <a:avLst/>
          </a:prstGeom>
          <a:solidFill>
            <a:srgbClr val="BFBFBF">
              <a:alpha val="6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48AFCD39-8295-9CC5-A120-FFE61FF37F5D}"/>
              </a:ext>
            </a:extLst>
          </p:cNvPr>
          <p:cNvSpPr>
            <a:spLocks noGrp="1"/>
          </p:cNvSpPr>
          <p:nvPr>
            <p:ph type="sldNum" sz="quarter" idx="12"/>
          </p:nvPr>
        </p:nvSpPr>
        <p:spPr/>
        <p:txBody>
          <a:bodyPr/>
          <a:lstStyle/>
          <a:p>
            <a:r>
              <a:rPr lang="en-US" dirty="0"/>
              <a:t>17</a:t>
            </a:r>
          </a:p>
        </p:txBody>
      </p:sp>
    </p:spTree>
    <p:extLst>
      <p:ext uri="{BB962C8B-B14F-4D97-AF65-F5344CB8AC3E}">
        <p14:creationId xmlns:p14="http://schemas.microsoft.com/office/powerpoint/2010/main" val="2485310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1171074" y="1396686"/>
            <a:ext cx="3240506" cy="4064628"/>
          </a:xfrm>
        </p:spPr>
        <p:txBody>
          <a:bodyPr>
            <a:normAutofit/>
          </a:bodyPr>
          <a:lstStyle/>
          <a:p>
            <a:r>
              <a:rPr lang="en-US">
                <a:solidFill>
                  <a:srgbClr val="FFFFFF"/>
                </a:solidFill>
              </a:rPr>
              <a:t>Shiny in R: crash course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370153" y="1526033"/>
            <a:ext cx="5536397" cy="4324261"/>
          </a:xfrm>
        </p:spPr>
        <p:txBody>
          <a:bodyPr>
            <a:normAutofit lnSpcReduction="10000"/>
          </a:bodyPr>
          <a:lstStyle/>
          <a:p>
            <a:pPr marL="0" indent="0" algn="ctr">
              <a:lnSpc>
                <a:spcPct val="100000"/>
              </a:lnSpc>
              <a:buNone/>
            </a:pPr>
            <a:r>
              <a:rPr lang="en-US" sz="2400" b="1" dirty="0">
                <a:solidFill>
                  <a:schemeClr val="tx2"/>
                </a:solidFill>
              </a:rPr>
              <a:t>How to develop an app?</a:t>
            </a:r>
          </a:p>
          <a:p>
            <a:pPr marL="0" indent="0" algn="ctr">
              <a:lnSpc>
                <a:spcPct val="100000"/>
              </a:lnSpc>
              <a:buNone/>
            </a:pPr>
            <a:endParaRPr lang="en-US" sz="1800" dirty="0">
              <a:solidFill>
                <a:schemeClr val="tx2"/>
              </a:solidFill>
            </a:endParaRPr>
          </a:p>
          <a:p>
            <a:pPr lvl="1">
              <a:lnSpc>
                <a:spcPct val="100000"/>
              </a:lnSpc>
            </a:pPr>
            <a:r>
              <a:rPr lang="en-US" sz="1800" dirty="0">
                <a:solidFill>
                  <a:schemeClr val="tx2"/>
                </a:solidFill>
              </a:rPr>
              <a:t>What is a Shiny app?</a:t>
            </a:r>
          </a:p>
          <a:p>
            <a:pPr lvl="1">
              <a:lnSpc>
                <a:spcPct val="100000"/>
              </a:lnSpc>
            </a:pPr>
            <a:r>
              <a:rPr lang="en-US" sz="1800" dirty="0">
                <a:solidFill>
                  <a:schemeClr val="tx2"/>
                </a:solidFill>
              </a:rPr>
              <a:t>Components: UI vs server</a:t>
            </a:r>
          </a:p>
          <a:p>
            <a:pPr lvl="1">
              <a:lnSpc>
                <a:spcPct val="100000"/>
              </a:lnSpc>
            </a:pPr>
            <a:r>
              <a:rPr lang="en-US" sz="1800" dirty="0">
                <a:solidFill>
                  <a:schemeClr val="tx2"/>
                </a:solidFill>
              </a:rPr>
              <a:t>Idea</a:t>
            </a:r>
          </a:p>
          <a:p>
            <a:pPr lvl="1">
              <a:lnSpc>
                <a:spcPct val="100000"/>
              </a:lnSpc>
            </a:pPr>
            <a:r>
              <a:rPr lang="en-US" sz="1800" dirty="0">
                <a:solidFill>
                  <a:schemeClr val="tx2"/>
                </a:solidFill>
              </a:rPr>
              <a:t>App design</a:t>
            </a:r>
          </a:p>
          <a:p>
            <a:pPr lvl="2">
              <a:lnSpc>
                <a:spcPct val="100000"/>
              </a:lnSpc>
            </a:pPr>
            <a:r>
              <a:rPr lang="en-US" sz="1800" dirty="0" err="1">
                <a:solidFill>
                  <a:schemeClr val="tx2"/>
                </a:solidFill>
              </a:rPr>
              <a:t>Shinyuieditor</a:t>
            </a:r>
            <a:endParaRPr lang="en-US" sz="1800" dirty="0">
              <a:solidFill>
                <a:schemeClr val="tx2"/>
              </a:solidFill>
            </a:endParaRPr>
          </a:p>
          <a:p>
            <a:pPr lvl="2">
              <a:lnSpc>
                <a:spcPct val="100000"/>
              </a:lnSpc>
            </a:pPr>
            <a:r>
              <a:rPr lang="en-US" sz="1800" dirty="0" err="1">
                <a:solidFill>
                  <a:schemeClr val="tx2"/>
                </a:solidFill>
              </a:rPr>
              <a:t>shinydashboard</a:t>
            </a:r>
            <a:endParaRPr lang="en-US" sz="1800" dirty="0">
              <a:solidFill>
                <a:schemeClr val="tx2"/>
              </a:solidFill>
            </a:endParaRPr>
          </a:p>
          <a:p>
            <a:pPr lvl="1">
              <a:lnSpc>
                <a:spcPct val="100000"/>
              </a:lnSpc>
            </a:pPr>
            <a:r>
              <a:rPr lang="en-US" sz="1800" dirty="0">
                <a:solidFill>
                  <a:schemeClr val="tx2"/>
                </a:solidFill>
              </a:rPr>
              <a:t>Linking UI and Server</a:t>
            </a:r>
          </a:p>
          <a:p>
            <a:pPr lvl="2">
              <a:lnSpc>
                <a:spcPct val="100000"/>
              </a:lnSpc>
            </a:pPr>
            <a:r>
              <a:rPr lang="en-US" sz="1800" dirty="0">
                <a:solidFill>
                  <a:schemeClr val="tx2"/>
                </a:solidFill>
              </a:rPr>
              <a:t>Reactive vs Observe</a:t>
            </a:r>
          </a:p>
          <a:p>
            <a:pPr lvl="1">
              <a:lnSpc>
                <a:spcPct val="100000"/>
              </a:lnSpc>
            </a:pPr>
            <a:r>
              <a:rPr lang="en-US" sz="1800" dirty="0">
                <a:solidFill>
                  <a:schemeClr val="tx2"/>
                </a:solidFill>
              </a:rPr>
              <a:t>Putting it together</a:t>
            </a:r>
          </a:p>
          <a:p>
            <a:pPr lvl="1">
              <a:lnSpc>
                <a:spcPct val="100000"/>
              </a:lnSpc>
            </a:pPr>
            <a:r>
              <a:rPr lang="en-US" sz="1800" dirty="0">
                <a:solidFill>
                  <a:schemeClr val="tx2"/>
                </a:solidFill>
              </a:rPr>
              <a:t>Testing and deployment</a:t>
            </a:r>
          </a:p>
          <a:p>
            <a:pPr lvl="2">
              <a:lnSpc>
                <a:spcPct val="100000"/>
              </a:lnSpc>
            </a:pPr>
            <a:r>
              <a:rPr lang="en-US" sz="1800" dirty="0">
                <a:solidFill>
                  <a:schemeClr val="tx2"/>
                </a:solidFill>
              </a:rPr>
              <a:t>Local vs server</a:t>
            </a:r>
          </a:p>
        </p:txBody>
      </p:sp>
      <p:sp>
        <p:nvSpPr>
          <p:cNvPr id="5" name="Slide Number Placeholder 4">
            <a:extLst>
              <a:ext uri="{FF2B5EF4-FFF2-40B4-BE49-F238E27FC236}">
                <a16:creationId xmlns:a16="http://schemas.microsoft.com/office/drawing/2014/main" id="{869077B2-6BAB-0B24-2DE1-4A269A593826}"/>
              </a:ext>
            </a:extLst>
          </p:cNvPr>
          <p:cNvSpPr>
            <a:spLocks noGrp="1"/>
          </p:cNvSpPr>
          <p:nvPr>
            <p:ph type="sldNum" sz="quarter" idx="12"/>
          </p:nvPr>
        </p:nvSpPr>
        <p:spPr/>
        <p:txBody>
          <a:bodyPr/>
          <a:lstStyle/>
          <a:p>
            <a:fld id="{A00A87C0-353B-497F-824C-D9AC1101C509}" type="slidenum">
              <a:rPr lang="en-US" smtClean="0"/>
              <a:t>2</a:t>
            </a:fld>
            <a:endParaRPr lang="en-US"/>
          </a:p>
        </p:txBody>
      </p:sp>
    </p:spTree>
    <p:extLst>
      <p:ext uri="{BB962C8B-B14F-4D97-AF65-F5344CB8AC3E}">
        <p14:creationId xmlns:p14="http://schemas.microsoft.com/office/powerpoint/2010/main" val="2892349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lvl="1">
              <a:buFont typeface="Aptos" panose="020B0004020202020204" pitchFamily="34" charset="0"/>
              <a:buChar char="→"/>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stretch>
            <a:fillRect/>
          </a:stretch>
        </p:blipFill>
        <p:spPr>
          <a:xfrm>
            <a:off x="4444679" y="1923267"/>
            <a:ext cx="7562126" cy="4253696"/>
          </a:xfrm>
          <a:prstGeom prst="rect">
            <a:avLst/>
          </a:prstGeom>
        </p:spPr>
      </p:pic>
      <p:sp>
        <p:nvSpPr>
          <p:cNvPr id="10" name="Slide Number Placeholder 9">
            <a:extLst>
              <a:ext uri="{FF2B5EF4-FFF2-40B4-BE49-F238E27FC236}">
                <a16:creationId xmlns:a16="http://schemas.microsoft.com/office/drawing/2014/main" id="{DC75F42E-D31A-C716-68D3-5C30BADC4378}"/>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1267817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44679" y="1923267"/>
            <a:ext cx="7562126" cy="4253695"/>
          </a:xfrm>
          <a:prstGeom prst="rect">
            <a:avLst/>
          </a:prstGeom>
        </p:spPr>
      </p:pic>
      <p:sp>
        <p:nvSpPr>
          <p:cNvPr id="8" name="Oval 7">
            <a:extLst>
              <a:ext uri="{FF2B5EF4-FFF2-40B4-BE49-F238E27FC236}">
                <a16:creationId xmlns:a16="http://schemas.microsoft.com/office/drawing/2014/main" id="{CBC75384-33B5-BD08-7C5C-C02C7B2A287F}"/>
              </a:ext>
            </a:extLst>
          </p:cNvPr>
          <p:cNvSpPr/>
          <p:nvPr/>
        </p:nvSpPr>
        <p:spPr>
          <a:xfrm>
            <a:off x="10756739" y="4988689"/>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D7FEC297-739E-DC65-CBCC-37C9DE4746E4}"/>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1636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BF7898A-82E0-A69A-FDF4-075E32F15DAD}"/>
              </a:ext>
            </a:extLst>
          </p:cNvPr>
          <p:cNvSpPr txBox="1"/>
          <p:nvPr/>
        </p:nvSpPr>
        <p:spPr>
          <a:xfrm>
            <a:off x="5408526" y="1575644"/>
            <a:ext cx="6094324" cy="5078313"/>
          </a:xfrm>
          <a:prstGeom prst="rect">
            <a:avLst/>
          </a:prstGeom>
          <a:noFill/>
        </p:spPr>
        <p:txBody>
          <a:bodyPr wrap="square">
            <a:spAutoFit/>
          </a:bodyPr>
          <a:lstStyle/>
          <a:p>
            <a:pPr lvl="1"/>
            <a:r>
              <a:rPr lang="en-US" dirty="0"/>
              <a:t>Note: doesn’t have to be card, other ways to create the general UI</a:t>
            </a:r>
          </a:p>
          <a:p>
            <a:pPr lvl="2"/>
            <a:r>
              <a:rPr lang="en-US" dirty="0" err="1"/>
              <a:t>absolutePanel</a:t>
            </a:r>
            <a:r>
              <a:rPr lang="en-US" dirty="0"/>
              <a:t>()</a:t>
            </a:r>
          </a:p>
          <a:p>
            <a:pPr lvl="2"/>
            <a:r>
              <a:rPr lang="en-US" dirty="0" err="1"/>
              <a:t>conditionalPanel</a:t>
            </a:r>
            <a:r>
              <a:rPr lang="en-US" dirty="0"/>
              <a:t>()</a:t>
            </a:r>
          </a:p>
          <a:p>
            <a:pPr lvl="2"/>
            <a:r>
              <a:rPr lang="en-US" dirty="0" err="1"/>
              <a:t>fixedPanel</a:t>
            </a:r>
            <a:r>
              <a:rPr lang="en-US" dirty="0"/>
              <a:t>()</a:t>
            </a:r>
          </a:p>
          <a:p>
            <a:pPr lvl="2"/>
            <a:r>
              <a:rPr lang="en-US" dirty="0" err="1"/>
              <a:t>headerPanel</a:t>
            </a:r>
            <a:r>
              <a:rPr lang="en-US" dirty="0"/>
              <a:t>()</a:t>
            </a:r>
          </a:p>
          <a:p>
            <a:pPr lvl="2"/>
            <a:r>
              <a:rPr lang="en-US" dirty="0" err="1"/>
              <a:t>inputPanel</a:t>
            </a:r>
            <a:r>
              <a:rPr lang="en-US" dirty="0"/>
              <a:t>()</a:t>
            </a:r>
          </a:p>
          <a:p>
            <a:pPr lvl="2"/>
            <a:r>
              <a:rPr lang="en-US" dirty="0" err="1"/>
              <a:t>mainPanel</a:t>
            </a:r>
            <a:r>
              <a:rPr lang="en-US" dirty="0"/>
              <a:t>()</a:t>
            </a:r>
          </a:p>
          <a:p>
            <a:pPr lvl="2"/>
            <a:r>
              <a:rPr lang="en-US" dirty="0" err="1"/>
              <a:t>navlistPanel</a:t>
            </a:r>
            <a:r>
              <a:rPr lang="en-US" dirty="0"/>
              <a:t>()</a:t>
            </a:r>
          </a:p>
          <a:p>
            <a:pPr lvl="2"/>
            <a:r>
              <a:rPr lang="en-US" dirty="0" err="1"/>
              <a:t>sidebarPanel</a:t>
            </a:r>
            <a:r>
              <a:rPr lang="en-US" dirty="0"/>
              <a:t>()</a:t>
            </a:r>
          </a:p>
          <a:p>
            <a:pPr lvl="2"/>
            <a:r>
              <a:rPr lang="en-US" dirty="0" err="1"/>
              <a:t>tabPanel</a:t>
            </a:r>
            <a:r>
              <a:rPr lang="en-US" dirty="0"/>
              <a:t>()</a:t>
            </a:r>
          </a:p>
          <a:p>
            <a:pPr lvl="2"/>
            <a:r>
              <a:rPr lang="en-US" dirty="0" err="1"/>
              <a:t>tabsetPanel</a:t>
            </a:r>
            <a:r>
              <a:rPr lang="en-US" dirty="0"/>
              <a:t>()</a:t>
            </a:r>
          </a:p>
          <a:p>
            <a:pPr lvl="2"/>
            <a:r>
              <a:rPr lang="en-US" dirty="0" err="1"/>
              <a:t>titlePanel</a:t>
            </a:r>
            <a:r>
              <a:rPr lang="en-US" dirty="0"/>
              <a:t>()</a:t>
            </a:r>
          </a:p>
          <a:p>
            <a:pPr lvl="2"/>
            <a:r>
              <a:rPr lang="en-US" dirty="0" err="1"/>
              <a:t>wellPanel</a:t>
            </a:r>
            <a:r>
              <a:rPr lang="en-US" dirty="0"/>
              <a:t>()</a:t>
            </a:r>
          </a:p>
          <a:p>
            <a:pPr lvl="2"/>
            <a:r>
              <a:rPr lang="en-US" dirty="0" err="1"/>
              <a:t>sidebarLayout</a:t>
            </a:r>
            <a:r>
              <a:rPr lang="en-US" dirty="0"/>
              <a:t>()</a:t>
            </a:r>
          </a:p>
          <a:p>
            <a:pPr lvl="2"/>
            <a:r>
              <a:rPr lang="en-US" dirty="0" err="1"/>
              <a:t>fluidPage</a:t>
            </a:r>
            <a:r>
              <a:rPr lang="en-US" dirty="0"/>
              <a:t>()</a:t>
            </a:r>
          </a:p>
          <a:p>
            <a:pPr lvl="2"/>
            <a:r>
              <a:rPr lang="en-US" dirty="0" err="1"/>
              <a:t>navbarPage</a:t>
            </a:r>
            <a:r>
              <a:rPr lang="en-US" dirty="0"/>
              <a:t>()</a:t>
            </a:r>
          </a:p>
          <a:p>
            <a:pPr lvl="2"/>
            <a:r>
              <a:rPr lang="en-US" dirty="0" err="1"/>
              <a:t>fluidRow</a:t>
            </a:r>
            <a:r>
              <a:rPr lang="en-US" dirty="0"/>
              <a:t>()</a:t>
            </a:r>
          </a:p>
        </p:txBody>
      </p:sp>
      <p:sp>
        <p:nvSpPr>
          <p:cNvPr id="13" name="Content Placeholder 2">
            <a:extLst>
              <a:ext uri="{FF2B5EF4-FFF2-40B4-BE49-F238E27FC236}">
                <a16:creationId xmlns:a16="http://schemas.microsoft.com/office/drawing/2014/main" id="{36359247-2882-ACB2-AD0C-F0BBB5A794B1}"/>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15" name="Slide Number Placeholder 14">
            <a:extLst>
              <a:ext uri="{FF2B5EF4-FFF2-40B4-BE49-F238E27FC236}">
                <a16:creationId xmlns:a16="http://schemas.microsoft.com/office/drawing/2014/main" id="{CC690FB3-32AC-79F2-19D0-AD90BA27968F}"/>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0764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BF7898A-82E0-A69A-FDF4-075E32F15DAD}"/>
              </a:ext>
            </a:extLst>
          </p:cNvPr>
          <p:cNvSpPr txBox="1"/>
          <p:nvPr/>
        </p:nvSpPr>
        <p:spPr>
          <a:xfrm>
            <a:off x="5408526" y="3124131"/>
            <a:ext cx="6094324" cy="1754326"/>
          </a:xfrm>
          <a:prstGeom prst="rect">
            <a:avLst/>
          </a:prstGeom>
          <a:noFill/>
        </p:spPr>
        <p:txBody>
          <a:bodyPr wrap="square">
            <a:spAutoFit/>
          </a:bodyPr>
          <a:lstStyle/>
          <a:p>
            <a:pPr lvl="1"/>
            <a:r>
              <a:rPr lang="en-US" dirty="0" err="1">
                <a:latin typeface="Courier New" panose="02070309020205020404" pitchFamily="49" charset="0"/>
                <a:cs typeface="Courier New" panose="02070309020205020404" pitchFamily="49" charset="0"/>
              </a:rPr>
              <a:t>ui</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grid_page</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layout = c(</a:t>
            </a:r>
          </a:p>
          <a:p>
            <a:pPr lvl="1"/>
            <a:r>
              <a:rPr lang="en-US" dirty="0">
                <a:latin typeface="Courier New" panose="02070309020205020404" pitchFamily="49" charset="0"/>
                <a:cs typeface="Courier New" panose="02070309020205020404" pitchFamily="49" charset="0"/>
              </a:rPr>
              <a:t>    "header      </a:t>
            </a:r>
            <a:r>
              <a:rPr lang="en-US" dirty="0" err="1">
                <a:latin typeface="Courier New" panose="02070309020205020404" pitchFamily="49" charset="0"/>
                <a:cs typeface="Courier New" panose="02070309020205020404" pitchFamily="49" charset="0"/>
              </a:rPr>
              <a:t>header</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"sidebar     </a:t>
            </a:r>
            <a:r>
              <a:rPr lang="en-US" dirty="0" err="1">
                <a:latin typeface="Courier New" panose="02070309020205020404" pitchFamily="49" charset="0"/>
                <a:cs typeface="Courier New" panose="02070309020205020404" pitchFamily="49" charset="0"/>
              </a:rPr>
              <a:t>plotly</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    "recommend   table "</a:t>
            </a:r>
          </a:p>
          <a:p>
            <a:pPr lvl="1"/>
            <a:r>
              <a:rPr lang="en-US" dirty="0">
                <a:latin typeface="Courier New" panose="02070309020205020404" pitchFamily="49" charset="0"/>
                <a:cs typeface="Courier New" panose="02070309020205020404" pitchFamily="49" charset="0"/>
              </a:rPr>
              <a:t>  ), ...</a:t>
            </a:r>
          </a:p>
        </p:txBody>
      </p:sp>
      <p:sp>
        <p:nvSpPr>
          <p:cNvPr id="13" name="Content Placeholder 2">
            <a:extLst>
              <a:ext uri="{FF2B5EF4-FFF2-40B4-BE49-F238E27FC236}">
                <a16:creationId xmlns:a16="http://schemas.microsoft.com/office/drawing/2014/main" id="{36359247-2882-ACB2-AD0C-F0BBB5A794B1}"/>
              </a:ext>
            </a:extLst>
          </p:cNvPr>
          <p:cNvSpPr>
            <a:spLocks noGrp="1"/>
          </p:cNvSpPr>
          <p:nvPr>
            <p:ph idx="1"/>
          </p:nvPr>
        </p:nvSpPr>
        <p:spPr>
          <a:xfrm>
            <a:off x="555586" y="1825625"/>
            <a:ext cx="3761772" cy="4351338"/>
          </a:xfrm>
        </p:spPr>
        <p:txBody>
          <a:bodyPr anchor="ctr">
            <a:normAutofit/>
          </a:bodyPr>
          <a:lstStyle/>
          <a:p>
            <a:r>
              <a:rPr lang="en-US" dirty="0"/>
              <a:t>Edit general layout</a:t>
            </a:r>
          </a:p>
          <a:p>
            <a:pPr lvl="1">
              <a:buFont typeface="Aptos" panose="020B0004020202020204" pitchFamily="34" charset="0"/>
              <a:buChar char="→"/>
            </a:pPr>
            <a:r>
              <a:rPr lang="en-US" dirty="0"/>
              <a:t>General structure</a:t>
            </a:r>
          </a:p>
          <a:p>
            <a:pPr marL="457200" lvl="1" inden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Drag-and-drop</a:t>
            </a:r>
          </a:p>
          <a:p>
            <a:pPr marL="685800" marR="0" lvl="1" indent="-228600" algn="l" defTabSz="914400" rtl="0" eaLnBrk="1" fontAlgn="auto" latinLnBrk="0" hangingPunct="1">
              <a:lnSpc>
                <a:spcPct val="90000"/>
              </a:lnSpc>
              <a:spcBef>
                <a:spcPts val="500"/>
              </a:spcBef>
              <a:spcAft>
                <a:spcPts val="0"/>
              </a:spcAft>
              <a:buClrTx/>
              <a:buSzTx/>
              <a:buFont typeface="Aptos" panose="020B0004020202020204" pitchFamily="34" charset="0"/>
              <a:buChar char="→"/>
              <a:tabLst/>
              <a:defRPr/>
            </a:pPr>
            <a:r>
              <a:rPr lang="en-US" dirty="0">
                <a:solidFill>
                  <a:prstClr val="black"/>
                </a:solidFill>
                <a:latin typeface="Aptos" panose="02110004020202020204"/>
              </a:rPr>
              <a:t>Delete elements</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lvl="1">
              <a:buFont typeface="Aptos" panose="020B0004020202020204" pitchFamily="34" charset="0"/>
              <a:buChar char="–"/>
            </a:pPr>
            <a:endParaRPr lang="en-US" dirty="0"/>
          </a:p>
        </p:txBody>
      </p:sp>
      <p:sp>
        <p:nvSpPr>
          <p:cNvPr id="15" name="Slide Number Placeholder 14">
            <a:extLst>
              <a:ext uri="{FF2B5EF4-FFF2-40B4-BE49-F238E27FC236}">
                <a16:creationId xmlns:a16="http://schemas.microsoft.com/office/drawing/2014/main" id="{CC690FB3-32AC-79F2-19D0-AD90BA27968F}"/>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164991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9E4D7A-5ABB-AB45-A432-14A0326EE236}"/>
              </a:ext>
            </a:extLst>
          </p:cNvPr>
          <p:cNvSpPr>
            <a:spLocks noGrp="1"/>
          </p:cNvSpPr>
          <p:nvPr>
            <p:ph type="title"/>
          </p:nvPr>
        </p:nvSpPr>
        <p:spPr>
          <a:xfrm>
            <a:off x="838200" y="365127"/>
            <a:ext cx="10515600" cy="1325563"/>
          </a:xfrm>
        </p:spPr>
        <p:txBody>
          <a:bodyPr/>
          <a:lstStyle/>
          <a:p>
            <a:r>
              <a:rPr lang="en-US" dirty="0">
                <a:solidFill>
                  <a:schemeClr val="tx2"/>
                </a:solidFill>
              </a:rPr>
              <a:t>App design : </a:t>
            </a:r>
            <a:r>
              <a:rPr lang="en-US" dirty="0" err="1">
                <a:solidFill>
                  <a:schemeClr val="tx2"/>
                </a:solidFill>
              </a:rPr>
              <a:t>shinyuieditor</a:t>
            </a:r>
            <a:endParaRPr lang="en-US" dirty="0">
              <a:solidFill>
                <a:schemeClr val="tx2"/>
              </a:solidFill>
            </a:endParaRPr>
          </a:p>
        </p:txBody>
      </p:sp>
      <p:cxnSp>
        <p:nvCxnSpPr>
          <p:cNvPr id="7" name="Straight Connector 6">
            <a:extLst>
              <a:ext uri="{FF2B5EF4-FFF2-40B4-BE49-F238E27FC236}">
                <a16:creationId xmlns:a16="http://schemas.microsoft.com/office/drawing/2014/main" id="{1A0656F3-EF0B-78D4-210F-0E2426B08F40}"/>
              </a:ext>
            </a:extLst>
          </p:cNvPr>
          <p:cNvCxnSpPr>
            <a:cxnSpLocks/>
          </p:cNvCxnSpPr>
          <p:nvPr/>
        </p:nvCxnSpPr>
        <p:spPr>
          <a:xfrm>
            <a:off x="1193440" y="1409135"/>
            <a:ext cx="676485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2432352-B929-B525-240D-7E6A7279B6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44680" y="1923267"/>
            <a:ext cx="7562124" cy="4253695"/>
          </a:xfrm>
          <a:prstGeom prst="rect">
            <a:avLst/>
          </a:prstGeom>
        </p:spPr>
      </p:pic>
      <p:sp>
        <p:nvSpPr>
          <p:cNvPr id="8" name="Content Placeholder 2">
            <a:extLst>
              <a:ext uri="{FF2B5EF4-FFF2-40B4-BE49-F238E27FC236}">
                <a16:creationId xmlns:a16="http://schemas.microsoft.com/office/drawing/2014/main" id="{7D672823-D135-A90B-1EC7-7DC8EA530708}"/>
              </a:ext>
            </a:extLst>
          </p:cNvPr>
          <p:cNvSpPr txBox="1">
            <a:spLocks/>
          </p:cNvSpPr>
          <p:nvPr/>
        </p:nvSpPr>
        <p:spPr>
          <a:xfrm>
            <a:off x="555586" y="1825625"/>
            <a:ext cx="3761772"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Edit general layout</a:t>
            </a:r>
          </a:p>
          <a:p>
            <a:pPr lvl="1">
              <a:buFont typeface="Aptos" panose="020B0004020202020204" pitchFamily="34" charset="0"/>
              <a:buChar char="→"/>
            </a:pPr>
            <a:r>
              <a:rPr lang="en-US" dirty="0"/>
              <a:t>General structure</a:t>
            </a:r>
          </a:p>
          <a:p>
            <a:pPr marL="457200" lvl="1" indent="0">
              <a:buFont typeface="Arial" panose="020B0604020202020204" pitchFamily="34" charset="0"/>
              <a:buNone/>
            </a:pPr>
            <a:r>
              <a:rPr lang="en-US" dirty="0"/>
              <a:t>   based on cards</a:t>
            </a:r>
          </a:p>
          <a:p>
            <a:pPr lvl="2">
              <a:buFont typeface="Aptos" panose="020B0004020202020204" pitchFamily="34" charset="0"/>
              <a:buChar char="–"/>
            </a:pPr>
            <a:r>
              <a:rPr lang="en-US" dirty="0"/>
              <a:t>area</a:t>
            </a:r>
          </a:p>
          <a:p>
            <a:pPr lvl="2">
              <a:buFont typeface="Aptos" panose="020B0004020202020204" pitchFamily="34" charset="0"/>
              <a:buChar char="–"/>
            </a:pPr>
            <a:r>
              <a:rPr lang="en-US" dirty="0"/>
              <a:t>layout</a:t>
            </a:r>
          </a:p>
          <a:p>
            <a:pPr lvl="1">
              <a:buFont typeface="Aptos" panose="020B0004020202020204" pitchFamily="34" charset="0"/>
              <a:buChar char="→"/>
              <a:defRPr/>
            </a:pPr>
            <a:r>
              <a:rPr lang="en-US" dirty="0">
                <a:solidFill>
                  <a:prstClr val="black"/>
                </a:solidFill>
                <a:latin typeface="Aptos" panose="02110004020202020204"/>
              </a:rPr>
              <a:t>Drag-and-drop</a:t>
            </a:r>
          </a:p>
          <a:p>
            <a:pPr lvl="1">
              <a:buFont typeface="Aptos" panose="020B0004020202020204" pitchFamily="34" charset="0"/>
              <a:buChar char="→"/>
              <a:defRPr/>
            </a:pPr>
            <a:r>
              <a:rPr lang="en-US" dirty="0">
                <a:solidFill>
                  <a:prstClr val="black"/>
                </a:solidFill>
                <a:latin typeface="Aptos" panose="02110004020202020204"/>
              </a:rPr>
              <a:t>Delete elements</a:t>
            </a:r>
          </a:p>
          <a:p>
            <a:pPr lvl="1">
              <a:buFont typeface="Aptos" panose="020B0004020202020204" pitchFamily="34" charset="0"/>
              <a:buChar char="–"/>
            </a:pPr>
            <a:endParaRPr lang="en-US" dirty="0"/>
          </a:p>
        </p:txBody>
      </p:sp>
      <p:sp>
        <p:nvSpPr>
          <p:cNvPr id="10" name="Slide Number Placeholder 9">
            <a:extLst>
              <a:ext uri="{FF2B5EF4-FFF2-40B4-BE49-F238E27FC236}">
                <a16:creationId xmlns:a16="http://schemas.microsoft.com/office/drawing/2014/main" id="{1A70ACA5-FBA3-1885-EC5B-B783145E96AB}"/>
              </a:ext>
            </a:extLst>
          </p:cNvPr>
          <p:cNvSpPr>
            <a:spLocks noGrp="1"/>
          </p:cNvSpPr>
          <p:nvPr>
            <p:ph type="sldNum" sz="quarter" idx="12"/>
          </p:nvPr>
        </p:nvSpPr>
        <p:spPr/>
        <p:txBody>
          <a:bodyPr/>
          <a:lstStyle/>
          <a:p>
            <a:r>
              <a:rPr lang="en-US" dirty="0"/>
              <a:t>18</a:t>
            </a:r>
          </a:p>
        </p:txBody>
      </p:sp>
    </p:spTree>
    <p:extLst>
      <p:ext uri="{BB962C8B-B14F-4D97-AF65-F5344CB8AC3E}">
        <p14:creationId xmlns:p14="http://schemas.microsoft.com/office/powerpoint/2010/main" val="4025003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9" name="Picture 8" descr="A group of people in clothing&#10;&#10;Description automatically generated">
            <a:extLst>
              <a:ext uri="{FF2B5EF4-FFF2-40B4-BE49-F238E27FC236}">
                <a16:creationId xmlns:a16="http://schemas.microsoft.com/office/drawing/2014/main" id="{95B44C5D-DFBA-0CAB-04F1-47D4FA161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010" y="563766"/>
            <a:ext cx="9095981" cy="5730468"/>
          </a:xfrm>
          <a:prstGeom prst="rect">
            <a:avLst/>
          </a:prstGeom>
        </p:spPr>
      </p:pic>
    </p:spTree>
    <p:extLst>
      <p:ext uri="{BB962C8B-B14F-4D97-AF65-F5344CB8AC3E}">
        <p14:creationId xmlns:p14="http://schemas.microsoft.com/office/powerpoint/2010/main" val="4280841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 drop down menu</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995441" cy="2017170"/>
          </a:xfrm>
        </p:spPr>
        <p:txBody>
          <a:bodyPr/>
          <a:lstStyle/>
          <a:p>
            <a:r>
              <a:rPr lang="en-US" dirty="0" err="1">
                <a:latin typeface="Courier New" panose="02070309020205020404" pitchFamily="49" charset="0"/>
                <a:cs typeface="Courier New" panose="02070309020205020404" pitchFamily="49" charset="0"/>
              </a:rPr>
              <a:t>selectInput</a:t>
            </a:r>
            <a:r>
              <a:rPr lang="en-US" dirty="0">
                <a:latin typeface="Courier New" panose="02070309020205020404" pitchFamily="49" charset="0"/>
                <a:cs typeface="Courier New" panose="02070309020205020404" pitchFamily="49" charset="0"/>
              </a:rPr>
              <a:t>()</a:t>
            </a:r>
          </a:p>
          <a:p>
            <a:pPr lvl="1">
              <a:buFont typeface="Aptos" panose="020B0004020202020204" pitchFamily="34" charset="0"/>
              <a:buChar char="–"/>
            </a:pPr>
            <a:r>
              <a:rPr lang="en-US" dirty="0"/>
              <a:t>name</a:t>
            </a:r>
          </a:p>
          <a:p>
            <a:pPr lvl="1">
              <a:buFont typeface="Aptos" panose="020B0004020202020204" pitchFamily="34" charset="0"/>
              <a:buChar char="–"/>
            </a:pPr>
            <a:r>
              <a:rPr lang="en-US" dirty="0"/>
              <a:t>label</a:t>
            </a:r>
          </a:p>
          <a:p>
            <a:pPr lvl="1">
              <a:buFont typeface="Aptos" panose="020B0004020202020204" pitchFamily="34" charset="0"/>
              <a:buChar char="–"/>
            </a:pPr>
            <a:r>
              <a:rPr lang="en-US" dirty="0"/>
              <a:t>Possibility to set multiple</a:t>
            </a:r>
          </a:p>
        </p:txBody>
      </p:sp>
      <p:cxnSp>
        <p:nvCxnSpPr>
          <p:cNvPr id="4" name="Straight Connector 3">
            <a:extLst>
              <a:ext uri="{FF2B5EF4-FFF2-40B4-BE49-F238E27FC236}">
                <a16:creationId xmlns:a16="http://schemas.microsoft.com/office/drawing/2014/main" id="{5EE40799-F58D-18FB-EABF-23A7BF0A11B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C1369A9-8283-D979-E878-34ECCA841AFB}"/>
              </a:ext>
            </a:extLst>
          </p:cNvPr>
          <p:cNvSpPr txBox="1"/>
          <p:nvPr/>
        </p:nvSpPr>
        <p:spPr>
          <a:xfrm>
            <a:off x="496265" y="5138069"/>
            <a:ext cx="11199471" cy="1477328"/>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selectInput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input.x</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label = "X-axis",</a:t>
            </a:r>
          </a:p>
          <a:p>
            <a:r>
              <a:rPr lang="en-US" dirty="0">
                <a:latin typeface="Courier New" panose="02070309020205020404" pitchFamily="49" charset="0"/>
                <a:cs typeface="Courier New" panose="02070309020205020404" pitchFamily="49" charset="0"/>
              </a:rPr>
              <a:t>            choices = list</a:t>
            </a:r>
            <a:r>
              <a:rPr lang="en-US" sz="1600" dirty="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"Rating" = "Rating", "Year" = "Year", "Duration" = "Duration", "Genre" = "Genre"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selected = "Year“</a:t>
            </a:r>
          </a:p>
          <a:p>
            <a:r>
              <a:rPr lang="en-US" dirty="0">
                <a:latin typeface="Courier New" panose="02070309020205020404" pitchFamily="49" charset="0"/>
                <a:cs typeface="Courier New" panose="02070309020205020404" pitchFamily="49" charset="0"/>
              </a:rPr>
              <a:t>            )</a:t>
            </a:r>
          </a:p>
        </p:txBody>
      </p:sp>
      <p:pic>
        <p:nvPicPr>
          <p:cNvPr id="14" name="Picture 13">
            <a:extLst>
              <a:ext uri="{FF2B5EF4-FFF2-40B4-BE49-F238E27FC236}">
                <a16:creationId xmlns:a16="http://schemas.microsoft.com/office/drawing/2014/main" id="{48FB732B-CB9D-0A66-571A-BF426D8400E9}"/>
              </a:ext>
            </a:extLst>
          </p:cNvPr>
          <p:cNvPicPr>
            <a:picLocks noChangeAspect="1"/>
          </p:cNvPicPr>
          <p:nvPr/>
        </p:nvPicPr>
        <p:blipFill>
          <a:blip r:embed="rId2"/>
          <a:stretch>
            <a:fillRect/>
          </a:stretch>
        </p:blipFill>
        <p:spPr>
          <a:xfrm>
            <a:off x="1804143" y="3573966"/>
            <a:ext cx="2657475" cy="1400175"/>
          </a:xfrm>
          <a:prstGeom prst="rect">
            <a:avLst/>
          </a:prstGeom>
        </p:spPr>
      </p:pic>
      <p:pic>
        <p:nvPicPr>
          <p:cNvPr id="16" name="Picture 15">
            <a:extLst>
              <a:ext uri="{FF2B5EF4-FFF2-40B4-BE49-F238E27FC236}">
                <a16:creationId xmlns:a16="http://schemas.microsoft.com/office/drawing/2014/main" id="{6022C56E-8C9A-FA64-6635-4DE89CEBD3B9}"/>
              </a:ext>
            </a:extLst>
          </p:cNvPr>
          <p:cNvPicPr>
            <a:picLocks noChangeAspect="1"/>
          </p:cNvPicPr>
          <p:nvPr/>
        </p:nvPicPr>
        <p:blipFill>
          <a:blip r:embed="rId3"/>
          <a:stretch>
            <a:fillRect/>
          </a:stretch>
        </p:blipFill>
        <p:spPr>
          <a:xfrm>
            <a:off x="5510997" y="1577189"/>
            <a:ext cx="6184739" cy="3478916"/>
          </a:xfrm>
          <a:prstGeom prst="rect">
            <a:avLst/>
          </a:prstGeom>
        </p:spPr>
      </p:pic>
      <p:sp>
        <p:nvSpPr>
          <p:cNvPr id="18" name="Oval 17">
            <a:extLst>
              <a:ext uri="{FF2B5EF4-FFF2-40B4-BE49-F238E27FC236}">
                <a16:creationId xmlns:a16="http://schemas.microsoft.com/office/drawing/2014/main" id="{152270E3-79DD-DDB4-7D0E-ED49F3504861}"/>
              </a:ext>
            </a:extLst>
          </p:cNvPr>
          <p:cNvSpPr/>
          <p:nvPr/>
        </p:nvSpPr>
        <p:spPr>
          <a:xfrm>
            <a:off x="5941671" y="2253786"/>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9" name="Oval 18">
            <a:extLst>
              <a:ext uri="{FF2B5EF4-FFF2-40B4-BE49-F238E27FC236}">
                <a16:creationId xmlns:a16="http://schemas.microsoft.com/office/drawing/2014/main" id="{064FA26D-A8B1-D356-524A-BE5AD4F904E6}"/>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Oval 19">
            <a:extLst>
              <a:ext uri="{FF2B5EF4-FFF2-40B4-BE49-F238E27FC236}">
                <a16:creationId xmlns:a16="http://schemas.microsoft.com/office/drawing/2014/main" id="{169BD4B0-AB3C-0F78-9498-700E0EE355E5}"/>
              </a:ext>
            </a:extLst>
          </p:cNvPr>
          <p:cNvSpPr/>
          <p:nvPr/>
        </p:nvSpPr>
        <p:spPr>
          <a:xfrm>
            <a:off x="5372583" y="2691130"/>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5112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 checkboxes</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706073" cy="1603375"/>
          </a:xfrm>
        </p:spPr>
        <p:txBody>
          <a:bodyPr/>
          <a:lstStyle/>
          <a:p>
            <a:r>
              <a:rPr lang="en-US" dirty="0" err="1">
                <a:latin typeface="Courier New" panose="02070309020205020404" pitchFamily="49" charset="0"/>
                <a:cs typeface="Courier New" panose="02070309020205020404" pitchFamily="49" charset="0"/>
              </a:rPr>
              <a:t>checkboxGroupInput</a:t>
            </a:r>
            <a:r>
              <a:rPr lang="en-US" dirty="0">
                <a:latin typeface="Courier New" panose="02070309020205020404" pitchFamily="49" charset="0"/>
                <a:cs typeface="Courier New" panose="02070309020205020404" pitchFamily="49" charset="0"/>
              </a:rPr>
              <a:t>()</a:t>
            </a:r>
          </a:p>
          <a:p>
            <a:pPr marL="0" indent="0">
              <a:buNone/>
            </a:pPr>
            <a:r>
              <a:rPr lang="en-US" dirty="0"/>
              <a:t>   </a:t>
            </a:r>
            <a:r>
              <a:rPr lang="en-US" sz="2400" dirty="0"/>
              <a:t>Note: Editing the code directly can be easier if a lot of options</a:t>
            </a:r>
            <a:endParaRPr lang="en-US" dirty="0"/>
          </a:p>
        </p:txBody>
      </p:sp>
      <p:cxnSp>
        <p:nvCxnSpPr>
          <p:cNvPr id="4" name="Straight Connector 3">
            <a:extLst>
              <a:ext uri="{FF2B5EF4-FFF2-40B4-BE49-F238E27FC236}">
                <a16:creationId xmlns:a16="http://schemas.microsoft.com/office/drawing/2014/main" id="{53BF3574-9F0E-F7BE-56A9-907A819D33F3}"/>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000326B-83C1-7CEB-0E90-A1FA5A4F5180}"/>
              </a:ext>
            </a:extLst>
          </p:cNvPr>
          <p:cNvSpPr txBox="1"/>
          <p:nvPr/>
        </p:nvSpPr>
        <p:spPr>
          <a:xfrm>
            <a:off x="496265" y="5138069"/>
            <a:ext cx="11199471" cy="1200329"/>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checkboxGroupInput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input.g</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label = "Genre",        </a:t>
            </a:r>
          </a:p>
          <a:p>
            <a:r>
              <a:rPr lang="en-US" dirty="0">
                <a:latin typeface="Courier New" panose="02070309020205020404" pitchFamily="49" charset="0"/>
                <a:cs typeface="Courier New" panose="02070309020205020404" pitchFamily="49" charset="0"/>
              </a:rPr>
              <a:t>                   choices = </a:t>
            </a:r>
            <a:r>
              <a:rPr lang="en-US" dirty="0" err="1">
                <a:latin typeface="Courier New" panose="02070309020205020404" pitchFamily="49" charset="0"/>
                <a:cs typeface="Courier New" panose="02070309020205020404" pitchFamily="49" charset="0"/>
              </a:rPr>
              <a:t>genre.list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selected= </a:t>
            </a:r>
            <a:r>
              <a:rPr lang="en-US" dirty="0" err="1">
                <a:latin typeface="Courier New" panose="02070309020205020404" pitchFamily="49" charset="0"/>
                <a:cs typeface="Courier New" panose="02070309020205020404" pitchFamily="49" charset="0"/>
              </a:rPr>
              <a:t>genre.list</a:t>
            </a:r>
            <a:r>
              <a:rPr lang="en-US" dirty="0">
                <a:latin typeface="Courier New" panose="02070309020205020404" pitchFamily="49" charset="0"/>
                <a:cs typeface="Courier New" panose="02070309020205020404" pitchFamily="49" charset="0"/>
              </a:rPr>
              <a:t>)</a:t>
            </a:r>
          </a:p>
        </p:txBody>
      </p:sp>
      <p:pic>
        <p:nvPicPr>
          <p:cNvPr id="8" name="Picture 7">
            <a:extLst>
              <a:ext uri="{FF2B5EF4-FFF2-40B4-BE49-F238E27FC236}">
                <a16:creationId xmlns:a16="http://schemas.microsoft.com/office/drawing/2014/main" id="{6375849A-C612-60D4-05DB-2A85235815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10" name="Oval 9">
            <a:extLst>
              <a:ext uri="{FF2B5EF4-FFF2-40B4-BE49-F238E27FC236}">
                <a16:creationId xmlns:a16="http://schemas.microsoft.com/office/drawing/2014/main" id="{48D3DF3A-6703-7BE5-A826-4E18C1ABDC03}"/>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3F0B9AAF-5C2B-C0E7-B6E1-DAE92ED0B143}"/>
              </a:ext>
            </a:extLst>
          </p:cNvPr>
          <p:cNvSpPr/>
          <p:nvPr/>
        </p:nvSpPr>
        <p:spPr>
          <a:xfrm>
            <a:off x="5941671" y="2647327"/>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234B01B4-606E-AE34-7D64-28C3003F3242}"/>
              </a:ext>
            </a:extLst>
          </p:cNvPr>
          <p:cNvPicPr>
            <a:picLocks noChangeAspect="1"/>
          </p:cNvPicPr>
          <p:nvPr/>
        </p:nvPicPr>
        <p:blipFill>
          <a:blip r:embed="rId3"/>
          <a:stretch>
            <a:fillRect/>
          </a:stretch>
        </p:blipFill>
        <p:spPr>
          <a:xfrm>
            <a:off x="2101202" y="3277184"/>
            <a:ext cx="2448781" cy="1691147"/>
          </a:xfrm>
          <a:prstGeom prst="rect">
            <a:avLst/>
          </a:prstGeom>
        </p:spPr>
      </p:pic>
      <p:sp>
        <p:nvSpPr>
          <p:cNvPr id="14" name="Oval 13">
            <a:extLst>
              <a:ext uri="{FF2B5EF4-FFF2-40B4-BE49-F238E27FC236}">
                <a16:creationId xmlns:a16="http://schemas.microsoft.com/office/drawing/2014/main" id="{59B081D8-5E7A-53F3-46DA-15D6FEDA991C}"/>
              </a:ext>
            </a:extLst>
          </p:cNvPr>
          <p:cNvSpPr/>
          <p:nvPr/>
        </p:nvSpPr>
        <p:spPr>
          <a:xfrm>
            <a:off x="5684134" y="2486415"/>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1CEF54BE-59DB-F19E-D594-A2457BD206CE}"/>
              </a:ext>
            </a:extLst>
          </p:cNvPr>
          <p:cNvSpPr>
            <a:spLocks noGrp="1"/>
          </p:cNvSpPr>
          <p:nvPr>
            <p:ph type="sldNum" sz="quarter" idx="12"/>
          </p:nvPr>
        </p:nvSpPr>
        <p:spPr/>
        <p:txBody>
          <a:bodyPr/>
          <a:lstStyle/>
          <a:p>
            <a:r>
              <a:rPr lang="en-US" dirty="0"/>
              <a:t>20</a:t>
            </a:r>
          </a:p>
        </p:txBody>
      </p:sp>
    </p:spTree>
    <p:extLst>
      <p:ext uri="{BB962C8B-B14F-4D97-AF65-F5344CB8AC3E}">
        <p14:creationId xmlns:p14="http://schemas.microsoft.com/office/powerpoint/2010/main" val="345184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slider</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717648" cy="2028745"/>
          </a:xfrm>
        </p:spPr>
        <p:txBody>
          <a:bodyPr>
            <a:normAutofit lnSpcReduction="10000"/>
          </a:bodyPr>
          <a:lstStyle/>
          <a:p>
            <a:r>
              <a:rPr lang="en-US" dirty="0" err="1">
                <a:latin typeface="Courier New" panose="02070309020205020404" pitchFamily="49" charset="0"/>
                <a:cs typeface="Courier New" panose="02070309020205020404" pitchFamily="49" charset="0"/>
              </a:rPr>
              <a:t>sliderInput</a:t>
            </a:r>
            <a:r>
              <a:rPr lang="en-US" dirty="0">
                <a:latin typeface="Courier New" panose="02070309020205020404" pitchFamily="49" charset="0"/>
                <a:cs typeface="Courier New" panose="02070309020205020404" pitchFamily="49" charset="0"/>
              </a:rPr>
              <a:t>()</a:t>
            </a:r>
          </a:p>
          <a:p>
            <a:pPr lvl="1"/>
            <a:r>
              <a:rPr lang="en-US" dirty="0"/>
              <a:t>By default, one value </a:t>
            </a:r>
          </a:p>
          <a:p>
            <a:pPr lvl="2"/>
            <a:r>
              <a:rPr lang="en-US" dirty="0"/>
              <a:t>For range, need to edit UI code manually</a:t>
            </a:r>
          </a:p>
          <a:p>
            <a:pPr lvl="1"/>
            <a:r>
              <a:rPr lang="en-US" dirty="0"/>
              <a:t>Setting up options with a vector, editing UI code</a:t>
            </a:r>
          </a:p>
        </p:txBody>
      </p:sp>
      <p:cxnSp>
        <p:nvCxnSpPr>
          <p:cNvPr id="4" name="Straight Connector 3">
            <a:extLst>
              <a:ext uri="{FF2B5EF4-FFF2-40B4-BE49-F238E27FC236}">
                <a16:creationId xmlns:a16="http://schemas.microsoft.com/office/drawing/2014/main" id="{E764B549-3331-1C1E-D625-AAED8CA11040}"/>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0877EFF-44B6-BF49-D677-D171BF941586}"/>
              </a:ext>
            </a:extLst>
          </p:cNvPr>
          <p:cNvSpPr txBox="1"/>
          <p:nvPr/>
        </p:nvSpPr>
        <p:spPr>
          <a:xfrm>
            <a:off x="496265" y="5138069"/>
            <a:ext cx="11199471" cy="1200329"/>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sliderInput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input.r</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label = "Rating",        </a:t>
            </a:r>
          </a:p>
          <a:p>
            <a:r>
              <a:rPr lang="en-US" dirty="0">
                <a:latin typeface="Courier New" panose="02070309020205020404" pitchFamily="49" charset="0"/>
                <a:cs typeface="Courier New" panose="02070309020205020404" pitchFamily="49" charset="0"/>
              </a:rPr>
              <a:t>            min = 0, max = 10, value = c(0,10),        </a:t>
            </a:r>
          </a:p>
          <a:p>
            <a:r>
              <a:rPr lang="en-US" dirty="0">
                <a:latin typeface="Courier New" panose="02070309020205020404" pitchFamily="49" charset="0"/>
                <a:cs typeface="Courier New" panose="02070309020205020404" pitchFamily="49" charset="0"/>
              </a:rPr>
              <a:t>            width = "100%", step = 0.1)</a:t>
            </a:r>
          </a:p>
        </p:txBody>
      </p:sp>
      <p:pic>
        <p:nvPicPr>
          <p:cNvPr id="8" name="Picture 7">
            <a:extLst>
              <a:ext uri="{FF2B5EF4-FFF2-40B4-BE49-F238E27FC236}">
                <a16:creationId xmlns:a16="http://schemas.microsoft.com/office/drawing/2014/main" id="{826B7763-E2E8-F88B-7E37-75554465A8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D0CB405B-8C4F-903E-F0CE-05ED4AAC7851}"/>
              </a:ext>
            </a:extLst>
          </p:cNvPr>
          <p:cNvSpPr/>
          <p:nvPr/>
        </p:nvSpPr>
        <p:spPr>
          <a:xfrm>
            <a:off x="5375123" y="2196269"/>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B3D88031-53B1-CF7B-93F5-617FCEE263B9}"/>
              </a:ext>
            </a:extLst>
          </p:cNvPr>
          <p:cNvSpPr/>
          <p:nvPr/>
        </p:nvSpPr>
        <p:spPr>
          <a:xfrm>
            <a:off x="10584086" y="1472076"/>
            <a:ext cx="1377387" cy="25264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DD2450FB-A8CF-4861-F215-48E870745D48}"/>
              </a:ext>
            </a:extLst>
          </p:cNvPr>
          <p:cNvSpPr/>
          <p:nvPr/>
        </p:nvSpPr>
        <p:spPr>
          <a:xfrm>
            <a:off x="5947460" y="2974389"/>
            <a:ext cx="1377387" cy="71763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3" name="Picture 12">
            <a:extLst>
              <a:ext uri="{FF2B5EF4-FFF2-40B4-BE49-F238E27FC236}">
                <a16:creationId xmlns:a16="http://schemas.microsoft.com/office/drawing/2014/main" id="{BFC5D30C-F502-1653-0316-7DF67EBFBEA5}"/>
              </a:ext>
            </a:extLst>
          </p:cNvPr>
          <p:cNvPicPr>
            <a:picLocks noChangeAspect="1"/>
          </p:cNvPicPr>
          <p:nvPr/>
        </p:nvPicPr>
        <p:blipFill>
          <a:blip r:embed="rId3"/>
          <a:stretch>
            <a:fillRect/>
          </a:stretch>
        </p:blipFill>
        <p:spPr>
          <a:xfrm>
            <a:off x="1740965" y="3924189"/>
            <a:ext cx="2466975" cy="971550"/>
          </a:xfrm>
          <a:prstGeom prst="rect">
            <a:avLst/>
          </a:prstGeom>
        </p:spPr>
      </p:pic>
      <p:sp>
        <p:nvSpPr>
          <p:cNvPr id="15" name="Slide Number Placeholder 14">
            <a:extLst>
              <a:ext uri="{FF2B5EF4-FFF2-40B4-BE49-F238E27FC236}">
                <a16:creationId xmlns:a16="http://schemas.microsoft.com/office/drawing/2014/main" id="{674F36BB-DE4F-92DD-06E1-F70F1EC3D0E2}"/>
              </a:ext>
            </a:extLst>
          </p:cNvPr>
          <p:cNvSpPr>
            <a:spLocks noGrp="1"/>
          </p:cNvSpPr>
          <p:nvPr>
            <p:ph type="sldNum" sz="quarter" idx="12"/>
          </p:nvPr>
        </p:nvSpPr>
        <p:spPr/>
        <p:txBody>
          <a:bodyPr/>
          <a:lstStyle/>
          <a:p>
            <a:r>
              <a:rPr lang="en-US" dirty="0"/>
              <a:t>21</a:t>
            </a:r>
          </a:p>
        </p:txBody>
      </p:sp>
    </p:spTree>
    <p:extLst>
      <p:ext uri="{BB962C8B-B14F-4D97-AF65-F5344CB8AC3E}">
        <p14:creationId xmlns:p14="http://schemas.microsoft.com/office/powerpoint/2010/main" val="151635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action button</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actionButton</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7ABDE15D-62B0-AD34-A692-886AE48B7CF9}"/>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B477585-B4A4-6D59-913F-5720C9E50A86}"/>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actionButton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"random", </a:t>
            </a:r>
          </a:p>
          <a:p>
            <a:r>
              <a:rPr lang="en-US" dirty="0">
                <a:latin typeface="Courier New" panose="02070309020205020404" pitchFamily="49" charset="0"/>
                <a:cs typeface="Courier New" panose="02070309020205020404" pitchFamily="49" charset="0"/>
              </a:rPr>
              <a:t>             label = "Recommend!")</a:t>
            </a:r>
          </a:p>
        </p:txBody>
      </p:sp>
      <p:pic>
        <p:nvPicPr>
          <p:cNvPr id="8" name="Picture 7">
            <a:extLst>
              <a:ext uri="{FF2B5EF4-FFF2-40B4-BE49-F238E27FC236}">
                <a16:creationId xmlns:a16="http://schemas.microsoft.com/office/drawing/2014/main" id="{789CDC43-1D42-EBD1-068F-5598A5175D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0E839FCD-1CBB-85EE-5C82-16A6DA342861}"/>
              </a:ext>
            </a:extLst>
          </p:cNvPr>
          <p:cNvSpPr/>
          <p:nvPr/>
        </p:nvSpPr>
        <p:spPr>
          <a:xfrm>
            <a:off x="5381219" y="1938208"/>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41E0FBF-02A4-D602-9232-0C83FF2F3247}"/>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79F54B7-14F4-3897-9A31-1483069B38C5}"/>
              </a:ext>
            </a:extLst>
          </p:cNvPr>
          <p:cNvSpPr/>
          <p:nvPr/>
        </p:nvSpPr>
        <p:spPr>
          <a:xfrm>
            <a:off x="6187491" y="4018329"/>
            <a:ext cx="941020" cy="54224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3ABBC1D2-295D-2F31-2E6B-7BFF926F3684}"/>
              </a:ext>
            </a:extLst>
          </p:cNvPr>
          <p:cNvSpPr>
            <a:spLocks noGrp="1"/>
          </p:cNvSpPr>
          <p:nvPr>
            <p:ph type="sldNum" sz="quarter" idx="12"/>
          </p:nvPr>
        </p:nvSpPr>
        <p:spPr/>
        <p:txBody>
          <a:bodyPr/>
          <a:lstStyle/>
          <a:p>
            <a:r>
              <a:rPr lang="en-US" dirty="0"/>
              <a:t>22</a:t>
            </a:r>
          </a:p>
        </p:txBody>
      </p:sp>
    </p:spTree>
    <p:extLst>
      <p:ext uri="{BB962C8B-B14F-4D97-AF65-F5344CB8AC3E}">
        <p14:creationId xmlns:p14="http://schemas.microsoft.com/office/powerpoint/2010/main" val="41993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33655">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C9CB6E-2563-82A8-F27F-4E33668AA43D}"/>
              </a:ext>
            </a:extLst>
          </p:cNvPr>
          <p:cNvSpPr>
            <a:spLocks noGrp="1"/>
          </p:cNvSpPr>
          <p:nvPr>
            <p:ph type="title"/>
          </p:nvPr>
        </p:nvSpPr>
        <p:spPr>
          <a:xfrm>
            <a:off x="524256" y="491260"/>
            <a:ext cx="6594189" cy="1625210"/>
          </a:xfrm>
        </p:spPr>
        <p:txBody>
          <a:bodyPr>
            <a:normAutofit/>
          </a:bodyPr>
          <a:lstStyle/>
          <a:p>
            <a:r>
              <a:rPr lang="en-US" sz="4800" dirty="0">
                <a:solidFill>
                  <a:srgbClr val="FFFFFF"/>
                </a:solidFill>
              </a:rPr>
              <a:t>  What is Shiny?</a:t>
            </a:r>
          </a:p>
        </p:txBody>
      </p:sp>
      <p:pic>
        <p:nvPicPr>
          <p:cNvPr id="7" name="Picture 6">
            <a:extLst>
              <a:ext uri="{FF2B5EF4-FFF2-40B4-BE49-F238E27FC236}">
                <a16:creationId xmlns:a16="http://schemas.microsoft.com/office/drawing/2014/main" id="{65FAF9ED-96AF-4514-8A31-724FC934201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7547" y="2386806"/>
            <a:ext cx="7058306" cy="4054634"/>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12AC3E8-0ADD-F016-4ECE-ACD81D93F3CC}"/>
              </a:ext>
            </a:extLst>
          </p:cNvPr>
          <p:cNvSpPr>
            <a:spLocks noGrp="1"/>
          </p:cNvSpPr>
          <p:nvPr>
            <p:ph idx="1"/>
          </p:nvPr>
        </p:nvSpPr>
        <p:spPr>
          <a:xfrm>
            <a:off x="8029319" y="917724"/>
            <a:ext cx="3424739" cy="5259555"/>
          </a:xfrm>
        </p:spPr>
        <p:txBody>
          <a:bodyPr anchor="ctr">
            <a:normAutofit/>
          </a:bodyPr>
          <a:lstStyle/>
          <a:p>
            <a:pPr marL="0" indent="0">
              <a:buNone/>
            </a:pPr>
            <a:r>
              <a:rPr lang="en-US" sz="2400" b="0" i="0" dirty="0">
                <a:solidFill>
                  <a:srgbClr val="FFFFFF"/>
                </a:solidFill>
                <a:effectLst/>
              </a:rPr>
              <a:t>Creating web-based apps with interactivity as the central idea</a:t>
            </a:r>
          </a:p>
          <a:p>
            <a:pPr marL="0" indent="0">
              <a:buNone/>
            </a:pPr>
            <a:endParaRPr lang="en-US" sz="2000" b="0" i="0" dirty="0">
              <a:solidFill>
                <a:srgbClr val="FFFFFF"/>
              </a:solidFill>
              <a:effectLst/>
            </a:endParaRPr>
          </a:p>
          <a:p>
            <a:r>
              <a:rPr lang="en-US" sz="2000" dirty="0">
                <a:solidFill>
                  <a:srgbClr val="FFFFFF"/>
                </a:solidFill>
              </a:rPr>
              <a:t>Allows users to interact with a dataset to explore, analyze, test, and educate</a:t>
            </a:r>
          </a:p>
          <a:p>
            <a:r>
              <a:rPr lang="en-US" sz="2000" dirty="0">
                <a:solidFill>
                  <a:srgbClr val="FFFFFF"/>
                </a:solidFill>
              </a:rPr>
              <a:t>Developed in R or Python</a:t>
            </a:r>
          </a:p>
          <a:p>
            <a:r>
              <a:rPr lang="en-US" sz="2000" b="0" i="0" dirty="0">
                <a:solidFill>
                  <a:srgbClr val="FFFFFF"/>
                </a:solidFill>
                <a:effectLst/>
              </a:rPr>
              <a:t>Run in a web-browser</a:t>
            </a:r>
          </a:p>
          <a:p>
            <a:r>
              <a:rPr lang="en-US" sz="2000" dirty="0">
                <a:solidFill>
                  <a:srgbClr val="FFFFFF"/>
                </a:solidFill>
              </a:rPr>
              <a:t>Hosted locally or online</a:t>
            </a:r>
          </a:p>
          <a:p>
            <a:pPr marL="0" indent="0">
              <a:buNone/>
            </a:pPr>
            <a:endParaRPr lang="en-US" sz="2000" dirty="0">
              <a:solidFill>
                <a:srgbClr val="FFFFFF"/>
              </a:solidFill>
              <a:sym typeface="Wingdings" panose="05000000000000000000" pitchFamily="2" charset="2"/>
            </a:endParaRPr>
          </a:p>
          <a:p>
            <a:pPr marL="0" indent="0" algn="ctr">
              <a:buNone/>
            </a:pPr>
            <a:r>
              <a:rPr lang="en-US" sz="2200" dirty="0">
                <a:solidFill>
                  <a:srgbClr val="FFFFFF"/>
                </a:solidFill>
                <a:sym typeface="Wingdings" panose="05000000000000000000" pitchFamily="2" charset="2"/>
              </a:rPr>
              <a:t> An accessible way to navigate complex data</a:t>
            </a:r>
          </a:p>
        </p:txBody>
      </p:sp>
      <p:sp>
        <p:nvSpPr>
          <p:cNvPr id="4" name="Slide Number Placeholder 3">
            <a:extLst>
              <a:ext uri="{FF2B5EF4-FFF2-40B4-BE49-F238E27FC236}">
                <a16:creationId xmlns:a16="http://schemas.microsoft.com/office/drawing/2014/main" id="{E7D61222-7814-3E40-C402-CB833CA8D518}"/>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3</a:t>
            </a:fld>
            <a:endParaRPr lang="en-US"/>
          </a:p>
        </p:txBody>
      </p:sp>
    </p:spTree>
    <p:extLst>
      <p:ext uri="{BB962C8B-B14F-4D97-AF65-F5344CB8AC3E}">
        <p14:creationId xmlns:p14="http://schemas.microsoft.com/office/powerpoint/2010/main" val="86802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1" name="Picture 10" descr="A person wearing sunglasses and a brown jacket&#10;&#10;Description automatically generated">
            <a:extLst>
              <a:ext uri="{FF2B5EF4-FFF2-40B4-BE49-F238E27FC236}">
                <a16:creationId xmlns:a16="http://schemas.microsoft.com/office/drawing/2014/main" id="{B22A1B97-47A9-14F2-F2D2-6E40F160D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47" y="1113668"/>
            <a:ext cx="10870106" cy="4630665"/>
          </a:xfrm>
          <a:prstGeom prst="rect">
            <a:avLst/>
          </a:prstGeom>
        </p:spPr>
      </p:pic>
    </p:spTree>
    <p:extLst>
      <p:ext uri="{BB962C8B-B14F-4D97-AF65-F5344CB8AC3E}">
        <p14:creationId xmlns:p14="http://schemas.microsoft.com/office/powerpoint/2010/main" val="26965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4567177" cy="2919995"/>
          </a:xfrm>
        </p:spPr>
        <p:txBody>
          <a:bodyPr anchor="ctr"/>
          <a:lstStyle/>
          <a:p>
            <a:r>
              <a:rPr lang="en-US" dirty="0"/>
              <a:t>ggplot2 / base plots: </a:t>
            </a:r>
          </a:p>
          <a:p>
            <a:pPr marL="0" indent="0">
              <a:lnSpc>
                <a:spcPct val="100000"/>
              </a:lnSpc>
              <a:spcBef>
                <a:spcPts val="600"/>
              </a:spcBef>
              <a:buNone/>
            </a:pPr>
            <a:r>
              <a:rPr lang="en-US" dirty="0"/>
              <a:t>	 </a:t>
            </a:r>
            <a:r>
              <a:rPr lang="en-US" dirty="0" err="1">
                <a:latin typeface="Courier New" panose="02070309020205020404" pitchFamily="49" charset="0"/>
                <a:cs typeface="Courier New" panose="02070309020205020404" pitchFamily="49" charset="0"/>
              </a:rPr>
              <a:t>plotOutput</a:t>
            </a:r>
            <a:r>
              <a:rPr lang="en-US" dirty="0">
                <a:latin typeface="Courier New" panose="02070309020205020404" pitchFamily="49" charset="0"/>
                <a:cs typeface="Courier New" panose="02070309020205020404" pitchFamily="49" charset="0"/>
              </a:rPr>
              <a:t>()</a:t>
            </a:r>
          </a:p>
          <a:p>
            <a:pPr>
              <a:lnSpc>
                <a:spcPct val="150000"/>
              </a:lnSpc>
            </a:pPr>
            <a:r>
              <a:rPr lang="en-US" dirty="0" err="1"/>
              <a:t>Plotly</a:t>
            </a:r>
            <a:r>
              <a:rPr lang="en-US" dirty="0"/>
              <a:t> :</a:t>
            </a:r>
          </a:p>
          <a:p>
            <a:pPr marL="0" indent="0">
              <a:lnSpc>
                <a:spcPct val="100000"/>
              </a:lnSpc>
              <a:spcBef>
                <a:spcPts val="600"/>
              </a:spcBef>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plotlyOutput</a:t>
            </a:r>
            <a:r>
              <a:rPr lang="en-US" dirty="0">
                <a:latin typeface="Courier New" panose="02070309020205020404" pitchFamily="49" charset="0"/>
                <a:cs typeface="Courier New" panose="02070309020205020404" pitchFamily="49" charset="0"/>
              </a:rPr>
              <a:t>()</a:t>
            </a:r>
            <a:endParaRPr lang="en-US" dirty="0"/>
          </a:p>
        </p:txBody>
      </p:sp>
      <p:cxnSp>
        <p:nvCxnSpPr>
          <p:cNvPr id="4" name="Straight Connector 3">
            <a:extLst>
              <a:ext uri="{FF2B5EF4-FFF2-40B4-BE49-F238E27FC236}">
                <a16:creationId xmlns:a16="http://schemas.microsoft.com/office/drawing/2014/main" id="{DD03E741-6073-0AC6-B3C4-125C41114EE5}"/>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CEC76B6D-9C4E-F15F-985B-E998A33E03C5}"/>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plotlyOutput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distPlot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width = "100%", height = "100%")</a:t>
            </a:r>
          </a:p>
        </p:txBody>
      </p:sp>
      <p:pic>
        <p:nvPicPr>
          <p:cNvPr id="8" name="Picture 7">
            <a:extLst>
              <a:ext uri="{FF2B5EF4-FFF2-40B4-BE49-F238E27FC236}">
                <a16:creationId xmlns:a16="http://schemas.microsoft.com/office/drawing/2014/main" id="{56D725DF-6E99-8C45-85B7-90151E2A56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06AA5F9E-9389-A1E0-99DC-34DC9CED5C37}"/>
              </a:ext>
            </a:extLst>
          </p:cNvPr>
          <p:cNvSpPr/>
          <p:nvPr/>
        </p:nvSpPr>
        <p:spPr>
          <a:xfrm>
            <a:off x="5365979" y="3013077"/>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63F81399-490E-B6E4-C765-AF80E2534280}"/>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F308E19D-319B-602D-3211-BFC04DEC6E34}"/>
              </a:ext>
            </a:extLst>
          </p:cNvPr>
          <p:cNvSpPr/>
          <p:nvPr/>
        </p:nvSpPr>
        <p:spPr>
          <a:xfrm>
            <a:off x="7106521" y="1981200"/>
            <a:ext cx="3862859" cy="217424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2" name="Oval 11">
            <a:extLst>
              <a:ext uri="{FF2B5EF4-FFF2-40B4-BE49-F238E27FC236}">
                <a16:creationId xmlns:a16="http://schemas.microsoft.com/office/drawing/2014/main" id="{366A44F9-7452-8DB8-8105-10D720506071}"/>
              </a:ext>
            </a:extLst>
          </p:cNvPr>
          <p:cNvSpPr/>
          <p:nvPr/>
        </p:nvSpPr>
        <p:spPr>
          <a:xfrm>
            <a:off x="5365979" y="4359949"/>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1A9ABCDE-9F46-B472-FBA8-455B4CD62E5E}"/>
              </a:ext>
            </a:extLst>
          </p:cNvPr>
          <p:cNvSpPr>
            <a:spLocks noGrp="1"/>
          </p:cNvSpPr>
          <p:nvPr>
            <p:ph type="sldNum" sz="quarter" idx="12"/>
          </p:nvPr>
        </p:nvSpPr>
        <p:spPr/>
        <p:txBody>
          <a:bodyPr/>
          <a:lstStyle/>
          <a:p>
            <a:r>
              <a:rPr lang="en-US" dirty="0"/>
              <a:t>23</a:t>
            </a:r>
          </a:p>
        </p:txBody>
      </p:sp>
    </p:spTree>
    <p:extLst>
      <p:ext uri="{BB962C8B-B14F-4D97-AF65-F5344CB8AC3E}">
        <p14:creationId xmlns:p14="http://schemas.microsoft.com/office/powerpoint/2010/main" val="323933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table</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a:t> </a:t>
            </a:r>
            <a:r>
              <a:rPr lang="en-US" dirty="0" err="1">
                <a:latin typeface="Courier New" panose="02070309020205020404" pitchFamily="49" charset="0"/>
                <a:cs typeface="Courier New" panose="02070309020205020404" pitchFamily="49" charset="0"/>
              </a:rPr>
              <a:t>DTOutput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A72333CF-EDD8-8304-F015-1E7446D63FFA}"/>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0DB49B5-F136-C6F9-C857-2CB4F57DC53F}"/>
              </a:ext>
            </a:extLst>
          </p:cNvPr>
          <p:cNvSpPr txBox="1"/>
          <p:nvPr/>
        </p:nvSpPr>
        <p:spPr>
          <a:xfrm>
            <a:off x="496265" y="5138069"/>
            <a:ext cx="11199471" cy="646331"/>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DTOutput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myTable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width = "100%")</a:t>
            </a:r>
          </a:p>
        </p:txBody>
      </p:sp>
      <p:pic>
        <p:nvPicPr>
          <p:cNvPr id="11" name="Picture 10">
            <a:extLst>
              <a:ext uri="{FF2B5EF4-FFF2-40B4-BE49-F238E27FC236}">
                <a16:creationId xmlns:a16="http://schemas.microsoft.com/office/drawing/2014/main" id="{E8180EBB-7F95-4C61-DC6A-0862304E41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12" name="Oval 11">
            <a:extLst>
              <a:ext uri="{FF2B5EF4-FFF2-40B4-BE49-F238E27FC236}">
                <a16:creationId xmlns:a16="http://schemas.microsoft.com/office/drawing/2014/main" id="{34011DA4-E2A7-9F1E-E7ED-BF96BF3D9957}"/>
              </a:ext>
            </a:extLst>
          </p:cNvPr>
          <p:cNvSpPr/>
          <p:nvPr/>
        </p:nvSpPr>
        <p:spPr>
          <a:xfrm>
            <a:off x="5664683" y="323661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1DA29960-869F-B741-595A-E7568167C726}"/>
              </a:ext>
            </a:extLst>
          </p:cNvPr>
          <p:cNvSpPr/>
          <p:nvPr/>
        </p:nvSpPr>
        <p:spPr>
          <a:xfrm>
            <a:off x="10584086" y="1472076"/>
            <a:ext cx="1377387" cy="1789284"/>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17B8D71B-45BE-05AC-AF11-834AA1E54AC0}"/>
              </a:ext>
            </a:extLst>
          </p:cNvPr>
          <p:cNvSpPr/>
          <p:nvPr/>
        </p:nvSpPr>
        <p:spPr>
          <a:xfrm>
            <a:off x="7079090" y="3956304"/>
            <a:ext cx="3862859" cy="1181765"/>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pic>
        <p:nvPicPr>
          <p:cNvPr id="18" name="Picture 17">
            <a:extLst>
              <a:ext uri="{FF2B5EF4-FFF2-40B4-BE49-F238E27FC236}">
                <a16:creationId xmlns:a16="http://schemas.microsoft.com/office/drawing/2014/main" id="{64BFD79A-512F-7F28-B7F2-1F36F4B4E86B}"/>
              </a:ext>
            </a:extLst>
          </p:cNvPr>
          <p:cNvPicPr>
            <a:picLocks noChangeAspect="1"/>
          </p:cNvPicPr>
          <p:nvPr/>
        </p:nvPicPr>
        <p:blipFill>
          <a:blip r:embed="rId3"/>
          <a:stretch>
            <a:fillRect/>
          </a:stretch>
        </p:blipFill>
        <p:spPr>
          <a:xfrm>
            <a:off x="1250051" y="2870786"/>
            <a:ext cx="3752850" cy="1676400"/>
          </a:xfrm>
          <a:prstGeom prst="rect">
            <a:avLst/>
          </a:prstGeom>
        </p:spPr>
      </p:pic>
      <p:sp>
        <p:nvSpPr>
          <p:cNvPr id="20" name="Slide Number Placeholder 19">
            <a:extLst>
              <a:ext uri="{FF2B5EF4-FFF2-40B4-BE49-F238E27FC236}">
                <a16:creationId xmlns:a16="http://schemas.microsoft.com/office/drawing/2014/main" id="{99B3A1A4-507F-49C8-A759-29597AF47B69}"/>
              </a:ext>
            </a:extLst>
          </p:cNvPr>
          <p:cNvSpPr>
            <a:spLocks noGrp="1"/>
          </p:cNvSpPr>
          <p:nvPr>
            <p:ph type="sldNum" sz="quarter" idx="12"/>
          </p:nvPr>
        </p:nvSpPr>
        <p:spPr/>
        <p:txBody>
          <a:bodyPr/>
          <a:lstStyle/>
          <a:p>
            <a:r>
              <a:rPr lang="en-US" dirty="0"/>
              <a:t>24</a:t>
            </a:r>
          </a:p>
        </p:txBody>
      </p:sp>
    </p:spTree>
    <p:extLst>
      <p:ext uri="{BB962C8B-B14F-4D97-AF65-F5344CB8AC3E}">
        <p14:creationId xmlns:p14="http://schemas.microsoft.com/office/powerpoint/2010/main" val="16034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err="1">
                <a:solidFill>
                  <a:schemeClr val="tx2"/>
                </a:solidFill>
              </a:rPr>
              <a:t>shinyuieditor</a:t>
            </a:r>
            <a:r>
              <a:rPr lang="en-US" dirty="0">
                <a:solidFill>
                  <a:schemeClr val="tx2"/>
                </a:solidFill>
              </a:rPr>
              <a:t>: output text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719932"/>
            <a:ext cx="4173638" cy="2481678"/>
          </a:xfrm>
        </p:spPr>
        <p:txBody>
          <a:bodyPr anchor="ctr"/>
          <a:lstStyle/>
          <a:p>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17082C0F-F9A4-6103-E717-87EBA6B5B1EB}"/>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1842B4BB-C221-6EF5-D9FC-FA66E9AD53ED}"/>
              </a:ext>
            </a:extLst>
          </p:cNvPr>
          <p:cNvSpPr txBox="1"/>
          <p:nvPr/>
        </p:nvSpPr>
        <p:spPr>
          <a:xfrm>
            <a:off x="496265" y="5138069"/>
            <a:ext cx="11199471" cy="369332"/>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textOutput</a:t>
            </a:r>
            <a:r>
              <a:rPr lang="en-US" dirty="0">
                <a:latin typeface="Courier New" panose="02070309020205020404" pitchFamily="49" charset="0"/>
                <a:cs typeface="Courier New" panose="02070309020205020404" pitchFamily="49" charset="0"/>
              </a:rPr>
              <a:t>")</a:t>
            </a:r>
          </a:p>
        </p:txBody>
      </p:sp>
      <p:pic>
        <p:nvPicPr>
          <p:cNvPr id="8" name="Picture 7">
            <a:extLst>
              <a:ext uri="{FF2B5EF4-FFF2-40B4-BE49-F238E27FC236}">
                <a16:creationId xmlns:a16="http://schemas.microsoft.com/office/drawing/2014/main" id="{B29BDA4D-9782-808E-7816-810336E1B5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10997" y="1577189"/>
            <a:ext cx="6184739" cy="3478915"/>
          </a:xfrm>
          <a:prstGeom prst="rect">
            <a:avLst/>
          </a:prstGeom>
        </p:spPr>
      </p:pic>
      <p:sp>
        <p:nvSpPr>
          <p:cNvPr id="9" name="Oval 8">
            <a:extLst>
              <a:ext uri="{FF2B5EF4-FFF2-40B4-BE49-F238E27FC236}">
                <a16:creationId xmlns:a16="http://schemas.microsoft.com/office/drawing/2014/main" id="{7BD5C8BA-EA5F-D51B-968C-4B82E7C8CC30}"/>
              </a:ext>
            </a:extLst>
          </p:cNvPr>
          <p:cNvSpPr/>
          <p:nvPr/>
        </p:nvSpPr>
        <p:spPr>
          <a:xfrm>
            <a:off x="5670779" y="3068363"/>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C7B1EFC8-59C2-EC92-B61A-C1EA2F6DBBE5}"/>
              </a:ext>
            </a:extLst>
          </p:cNvPr>
          <p:cNvSpPr/>
          <p:nvPr/>
        </p:nvSpPr>
        <p:spPr>
          <a:xfrm>
            <a:off x="10584086" y="1472076"/>
            <a:ext cx="1377387" cy="1155073"/>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B7FCDA03-1137-0590-A2FD-33B9A334B1F1}"/>
              </a:ext>
            </a:extLst>
          </p:cNvPr>
          <p:cNvSpPr/>
          <p:nvPr/>
        </p:nvSpPr>
        <p:spPr>
          <a:xfrm>
            <a:off x="6126480" y="4230624"/>
            <a:ext cx="1021125" cy="44883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A4968A5-6B06-3770-C8A8-9F1D8E5D5812}"/>
              </a:ext>
            </a:extLst>
          </p:cNvPr>
          <p:cNvPicPr>
            <a:picLocks noChangeAspect="1"/>
          </p:cNvPicPr>
          <p:nvPr/>
        </p:nvPicPr>
        <p:blipFill>
          <a:blip r:embed="rId3"/>
          <a:stretch>
            <a:fillRect/>
          </a:stretch>
        </p:blipFill>
        <p:spPr>
          <a:xfrm>
            <a:off x="895009" y="3647093"/>
            <a:ext cx="4060020" cy="1015005"/>
          </a:xfrm>
          <a:prstGeom prst="rect">
            <a:avLst/>
          </a:prstGeom>
        </p:spPr>
      </p:pic>
      <p:sp>
        <p:nvSpPr>
          <p:cNvPr id="15" name="Slide Number Placeholder 14">
            <a:extLst>
              <a:ext uri="{FF2B5EF4-FFF2-40B4-BE49-F238E27FC236}">
                <a16:creationId xmlns:a16="http://schemas.microsoft.com/office/drawing/2014/main" id="{CF3DDFF7-25AC-C859-E398-262E3FE88AAC}"/>
              </a:ext>
            </a:extLst>
          </p:cNvPr>
          <p:cNvSpPr>
            <a:spLocks noGrp="1"/>
          </p:cNvSpPr>
          <p:nvPr>
            <p:ph type="sldNum" sz="quarter" idx="12"/>
          </p:nvPr>
        </p:nvSpPr>
        <p:spPr/>
        <p:txBody>
          <a:bodyPr/>
          <a:lstStyle/>
          <a:p>
            <a:r>
              <a:rPr lang="en-US" dirty="0"/>
              <a:t>25</a:t>
            </a:r>
          </a:p>
        </p:txBody>
      </p:sp>
    </p:spTree>
    <p:extLst>
      <p:ext uri="{BB962C8B-B14F-4D97-AF65-F5344CB8AC3E}">
        <p14:creationId xmlns:p14="http://schemas.microsoft.com/office/powerpoint/2010/main" val="311771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FC23-E9AE-6640-7855-DAF4E3F6C526}"/>
              </a:ext>
            </a:extLst>
          </p:cNvPr>
          <p:cNvSpPr>
            <a:spLocks noGrp="1"/>
          </p:cNvSpPr>
          <p:nvPr>
            <p:ph type="title"/>
          </p:nvPr>
        </p:nvSpPr>
        <p:spPr/>
        <p:txBody>
          <a:bodyPr/>
          <a:lstStyle/>
          <a:p>
            <a:r>
              <a:rPr lang="en-US" dirty="0">
                <a:solidFill>
                  <a:schemeClr val="tx2"/>
                </a:solidFill>
              </a:rPr>
              <a:t>Editing UI in the code</a:t>
            </a:r>
          </a:p>
        </p:txBody>
      </p:sp>
      <p:cxnSp>
        <p:nvCxnSpPr>
          <p:cNvPr id="6" name="Straight Connector 5">
            <a:extLst>
              <a:ext uri="{FF2B5EF4-FFF2-40B4-BE49-F238E27FC236}">
                <a16:creationId xmlns:a16="http://schemas.microsoft.com/office/drawing/2014/main" id="{F85422F6-AD4F-063F-B88C-B80ADD57CE77}"/>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7" name="Picture 6" descr="A person looking at a large telescope&#10;&#10;Description automatically generated">
            <a:extLst>
              <a:ext uri="{FF2B5EF4-FFF2-40B4-BE49-F238E27FC236}">
                <a16:creationId xmlns:a16="http://schemas.microsoft.com/office/drawing/2014/main" id="{DB0E7C96-0217-9743-0BD2-F552F817F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235" y="2019525"/>
            <a:ext cx="10209530" cy="4185907"/>
          </a:xfrm>
          <a:prstGeom prst="rect">
            <a:avLst/>
          </a:prstGeom>
        </p:spPr>
      </p:pic>
    </p:spTree>
    <p:extLst>
      <p:ext uri="{BB962C8B-B14F-4D97-AF65-F5344CB8AC3E}">
        <p14:creationId xmlns:p14="http://schemas.microsoft.com/office/powerpoint/2010/main" val="27465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8C6CF7-A1E2-0038-8ADB-0BDDA5530B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3533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1FDAFE7-B020-38AD-18B6-73ABDF6A697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Server</a:t>
            </a:r>
          </a:p>
        </p:txBody>
      </p:sp>
      <p:pic>
        <p:nvPicPr>
          <p:cNvPr id="6" name="Graphic 5" descr="Database outline">
            <a:extLst>
              <a:ext uri="{FF2B5EF4-FFF2-40B4-BE49-F238E27FC236}">
                <a16:creationId xmlns:a16="http://schemas.microsoft.com/office/drawing/2014/main" id="{5CFF2B9D-EDE1-183F-BC8C-9EF3E4383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cxnSp>
        <p:nvCxnSpPr>
          <p:cNvPr id="3" name="Straight Connector 2">
            <a:extLst>
              <a:ext uri="{FF2B5EF4-FFF2-40B4-BE49-F238E27FC236}">
                <a16:creationId xmlns:a16="http://schemas.microsoft.com/office/drawing/2014/main" id="{05D17B5A-A514-F921-A861-486DFA6E3216}"/>
              </a:ext>
            </a:extLst>
          </p:cNvPr>
          <p:cNvCxnSpPr>
            <a:cxnSpLocks/>
          </p:cNvCxnSpPr>
          <p:nvPr/>
        </p:nvCxnSpPr>
        <p:spPr>
          <a:xfrm>
            <a:off x="6944154" y="4970693"/>
            <a:ext cx="19184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4855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Linking UI and Server</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838200" y="2639889"/>
            <a:ext cx="4762500" cy="2175669"/>
          </a:xfrm>
        </p:spPr>
        <p:txBody>
          <a:bodyPr anchor="ctr">
            <a:normAutofit/>
          </a:bodyPr>
          <a:lstStyle/>
          <a:p>
            <a:r>
              <a:rPr lang="en-US" dirty="0"/>
              <a:t>Bringing the input from the UI to the server</a:t>
            </a:r>
          </a:p>
          <a:p>
            <a:r>
              <a:rPr lang="en-US" dirty="0"/>
              <a:t>Perform computations</a:t>
            </a:r>
          </a:p>
          <a:p>
            <a:r>
              <a:rPr lang="en-US" dirty="0"/>
              <a:t>Return output</a:t>
            </a:r>
          </a:p>
        </p:txBody>
      </p:sp>
      <p:cxnSp>
        <p:nvCxnSpPr>
          <p:cNvPr id="4" name="Straight Connector 3">
            <a:extLst>
              <a:ext uri="{FF2B5EF4-FFF2-40B4-BE49-F238E27FC236}">
                <a16:creationId xmlns:a16="http://schemas.microsoft.com/office/drawing/2014/main" id="{034FC45D-C7AA-060E-1ECD-98F2973039D0}"/>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descr="A person looking at a clock&#10;&#10;Description automatically generated">
            <a:extLst>
              <a:ext uri="{FF2B5EF4-FFF2-40B4-BE49-F238E27FC236}">
                <a16:creationId xmlns:a16="http://schemas.microsoft.com/office/drawing/2014/main" id="{C3054524-0457-BE1A-5E62-9317DC8A3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606" y="2632348"/>
            <a:ext cx="4762500" cy="2190750"/>
          </a:xfrm>
          <a:prstGeom prst="rect">
            <a:avLst/>
          </a:prstGeom>
        </p:spPr>
      </p:pic>
      <p:sp>
        <p:nvSpPr>
          <p:cNvPr id="10" name="Slide Number Placeholder 9">
            <a:extLst>
              <a:ext uri="{FF2B5EF4-FFF2-40B4-BE49-F238E27FC236}">
                <a16:creationId xmlns:a16="http://schemas.microsoft.com/office/drawing/2014/main" id="{FF7B0E92-EDC2-7BB0-CBAE-AA637DD8CE85}"/>
              </a:ext>
            </a:extLst>
          </p:cNvPr>
          <p:cNvSpPr>
            <a:spLocks noGrp="1"/>
          </p:cNvSpPr>
          <p:nvPr>
            <p:ph type="sldNum" sz="quarter" idx="12"/>
          </p:nvPr>
        </p:nvSpPr>
        <p:spPr/>
        <p:txBody>
          <a:bodyPr/>
          <a:lstStyle/>
          <a:p>
            <a:r>
              <a:rPr lang="en-US" dirty="0"/>
              <a:t>28</a:t>
            </a:r>
          </a:p>
        </p:txBody>
      </p:sp>
    </p:spTree>
    <p:extLst>
      <p:ext uri="{BB962C8B-B14F-4D97-AF65-F5344CB8AC3E}">
        <p14:creationId xmlns:p14="http://schemas.microsoft.com/office/powerpoint/2010/main" val="2157301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3" name="Picture 12" descr="A robot in a room&#10;&#10;Description automatically generated with medium confidence">
            <a:extLst>
              <a:ext uri="{FF2B5EF4-FFF2-40B4-BE49-F238E27FC236}">
                <a16:creationId xmlns:a16="http://schemas.microsoft.com/office/drawing/2014/main" id="{B63BC5CA-42C4-365D-F354-77829FFB9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38" y="526768"/>
            <a:ext cx="10143725" cy="5804465"/>
          </a:xfrm>
          <a:prstGeom prst="rect">
            <a:avLst/>
          </a:prstGeom>
        </p:spPr>
      </p:pic>
    </p:spTree>
    <p:extLst>
      <p:ext uri="{BB962C8B-B14F-4D97-AF65-F5344CB8AC3E}">
        <p14:creationId xmlns:p14="http://schemas.microsoft.com/office/powerpoint/2010/main" val="4174802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reactive data</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a:xfrm>
            <a:off x="838200" y="1860350"/>
            <a:ext cx="10515600" cy="4285807"/>
          </a:xfrm>
        </p:spPr>
        <p:txBody>
          <a:bodyPr>
            <a:normAutofit fontScale="62500" lnSpcReduction="20000"/>
          </a:bodyPr>
          <a:lstStyle/>
          <a:p>
            <a:pPr>
              <a:spcAft>
                <a:spcPts val="600"/>
              </a:spcAft>
            </a:pPr>
            <a:r>
              <a:rPr lang="en-US" sz="2800" u="sng" dirty="0"/>
              <a:t>Interactivity :  </a:t>
            </a:r>
            <a:r>
              <a:rPr lang="en-US" sz="2400" u="sng" dirty="0">
                <a:latin typeface="Courier New" panose="02070309020205020404" pitchFamily="49" charset="0"/>
                <a:cs typeface="Courier New" panose="02070309020205020404" pitchFamily="49" charset="0"/>
              </a:rPr>
              <a:t>reactive</a:t>
            </a:r>
            <a:r>
              <a:rPr lang="en-US" sz="2800" u="sng" dirty="0"/>
              <a:t> vs </a:t>
            </a:r>
            <a:r>
              <a:rPr lang="en-US" sz="2200" u="sng" dirty="0">
                <a:latin typeface="Courier New" panose="02070309020205020404" pitchFamily="49" charset="0"/>
                <a:cs typeface="Courier New" panose="02070309020205020404" pitchFamily="49" charset="0"/>
              </a:rPr>
              <a:t>observe</a:t>
            </a:r>
            <a:r>
              <a:rPr lang="en-US" sz="2800" u="sng" dirty="0"/>
              <a:t> vs </a:t>
            </a:r>
            <a:r>
              <a:rPr lang="en-US" sz="2400" u="sng" dirty="0" err="1">
                <a:latin typeface="Courier New" panose="02070309020205020404" pitchFamily="49" charset="0"/>
                <a:cs typeface="Courier New" panose="02070309020205020404" pitchFamily="49" charset="0"/>
              </a:rPr>
              <a:t>observeEvent</a:t>
            </a:r>
            <a:endParaRPr lang="en-US" sz="2800" u="sng" dirty="0">
              <a:latin typeface="Courier New" panose="02070309020205020404" pitchFamily="49" charset="0"/>
              <a:cs typeface="Courier New" panose="02070309020205020404" pitchFamily="49" charset="0"/>
            </a:endParaRPr>
          </a:p>
          <a:p>
            <a:pPr lvl="1">
              <a:lnSpc>
                <a:spcPct val="120000"/>
              </a:lnSpc>
              <a:spcAft>
                <a:spcPts val="600"/>
              </a:spcAft>
            </a:pPr>
            <a:r>
              <a:rPr lang="en-US" sz="2400" dirty="0">
                <a:latin typeface="Courier New" panose="02070309020205020404" pitchFamily="49" charset="0"/>
                <a:cs typeface="Courier New" panose="02070309020205020404" pitchFamily="49" charset="0"/>
              </a:rPr>
              <a:t>reactive </a:t>
            </a:r>
            <a:r>
              <a:rPr lang="en-US" sz="2800" dirty="0"/>
              <a:t>:  for calculations, automatically re-perform computation when input changes. Used to perform calculations, transformations, or any sort of data manipulation. Results usually get called somewhere else in the code.</a:t>
            </a:r>
          </a:p>
          <a:p>
            <a:pPr lvl="1">
              <a:lnSpc>
                <a:spcPct val="120000"/>
              </a:lnSpc>
              <a:spcAft>
                <a:spcPts val="600"/>
              </a:spcAft>
            </a:pPr>
            <a:endParaRPr lang="en-US" sz="2800" dirty="0"/>
          </a:p>
          <a:p>
            <a:pPr lvl="1">
              <a:lnSpc>
                <a:spcPct val="120000"/>
              </a:lnSpc>
              <a:spcAft>
                <a:spcPts val="600"/>
              </a:spcAft>
            </a:pPr>
            <a:endParaRPr lang="en-US" sz="2800" dirty="0"/>
          </a:p>
          <a:p>
            <a:pPr lvl="1">
              <a:lnSpc>
                <a:spcPct val="120000"/>
              </a:lnSpc>
              <a:spcAft>
                <a:spcPts val="600"/>
              </a:spcAft>
            </a:pPr>
            <a:r>
              <a:rPr lang="en-US" dirty="0">
                <a:latin typeface="Courier New" panose="02070309020205020404" pitchFamily="49" charset="0"/>
                <a:cs typeface="Courier New" panose="02070309020205020404" pitchFamily="49" charset="0"/>
              </a:rPr>
              <a:t>observe</a:t>
            </a:r>
            <a:r>
              <a:rPr lang="en-US" sz="2800" dirty="0"/>
              <a:t> : for actions, never stops "observing" and updates the input as soon as the other changes. Yields no output and can't be used as an input to other reactive expressions. Only useful for their "side effects", such as I/O, triggering a pop-up, and so on. </a:t>
            </a:r>
          </a:p>
          <a:p>
            <a:pPr lvl="1">
              <a:lnSpc>
                <a:spcPct val="120000"/>
              </a:lnSpc>
              <a:spcAft>
                <a:spcPts val="600"/>
              </a:spcAft>
            </a:pPr>
            <a:r>
              <a:rPr lang="en-US" dirty="0" err="1">
                <a:latin typeface="Courier New" panose="02070309020205020404" pitchFamily="49" charset="0"/>
                <a:cs typeface="Courier New" panose="02070309020205020404" pitchFamily="49" charset="0"/>
              </a:rPr>
              <a:t>observeEvent</a:t>
            </a:r>
            <a:r>
              <a:rPr lang="en-US" sz="2800" dirty="0">
                <a:latin typeface="Courier New" panose="02070309020205020404" pitchFamily="49" charset="0"/>
                <a:cs typeface="Courier New" panose="02070309020205020404" pitchFamily="49" charset="0"/>
              </a:rPr>
              <a:t> </a:t>
            </a:r>
            <a:r>
              <a:rPr lang="en-US" sz="2800" dirty="0"/>
              <a:t>: needs the user to make an action to run the code inside. Sometimes you want to wait for a specific action to be taken from the user, like clicking an </a:t>
            </a:r>
            <a:r>
              <a:rPr lang="en-US" sz="2800" dirty="0" err="1"/>
              <a:t>actionButton</a:t>
            </a:r>
            <a:r>
              <a:rPr lang="en-US" sz="2800" dirty="0"/>
              <a:t>(), before calculating an expression or taking an action.</a:t>
            </a:r>
            <a:endParaRPr lang="en-US" dirty="0">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6169157B-EA4B-9DF5-68EE-1B0888CD7323}"/>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CE712A5-7EB6-FF65-35D6-5B338EB23957}"/>
              </a:ext>
            </a:extLst>
          </p:cNvPr>
          <p:cNvSpPr txBox="1"/>
          <p:nvPr/>
        </p:nvSpPr>
        <p:spPr>
          <a:xfrm>
            <a:off x="3047036" y="3155028"/>
            <a:ext cx="6094070" cy="646331"/>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reactive.data</a:t>
            </a:r>
            <a:r>
              <a:rPr lang="en-US" dirty="0">
                <a:latin typeface="Courier New" panose="02070309020205020404" pitchFamily="49" charset="0"/>
                <a:cs typeface="Courier New" panose="02070309020205020404" pitchFamily="49" charset="0"/>
              </a:rPr>
              <a:t> &lt;- reactive({ … })</a:t>
            </a:r>
          </a:p>
          <a:p>
            <a:r>
              <a:rPr lang="en-US" dirty="0" err="1">
                <a:latin typeface="Courier New" panose="02070309020205020404" pitchFamily="49" charset="0"/>
                <a:cs typeface="Courier New" panose="02070309020205020404" pitchFamily="49" charset="0"/>
              </a:rPr>
              <a:t>reactive.data</a:t>
            </a:r>
            <a:r>
              <a:rPr lang="en-US" dirty="0">
                <a:latin typeface="Courier New" panose="02070309020205020404" pitchFamily="49" charset="0"/>
                <a:cs typeface="Courier New" panose="02070309020205020404" pitchFamily="49" charset="0"/>
              </a:rPr>
              <a:t>()</a:t>
            </a:r>
          </a:p>
        </p:txBody>
      </p:sp>
      <p:sp>
        <p:nvSpPr>
          <p:cNvPr id="9" name="Slide Number Placeholder 8">
            <a:extLst>
              <a:ext uri="{FF2B5EF4-FFF2-40B4-BE49-F238E27FC236}">
                <a16:creationId xmlns:a16="http://schemas.microsoft.com/office/drawing/2014/main" id="{A3D8C312-9CFE-C8F2-A9FE-7D48BAC3B152}"/>
              </a:ext>
            </a:extLst>
          </p:cNvPr>
          <p:cNvSpPr>
            <a:spLocks noGrp="1"/>
          </p:cNvSpPr>
          <p:nvPr>
            <p:ph type="sldNum" sz="quarter" idx="12"/>
          </p:nvPr>
        </p:nvSpPr>
        <p:spPr/>
        <p:txBody>
          <a:bodyPr/>
          <a:lstStyle/>
          <a:p>
            <a:r>
              <a:rPr lang="en-US" dirty="0"/>
              <a:t>29</a:t>
            </a:r>
          </a:p>
        </p:txBody>
      </p:sp>
    </p:spTree>
    <p:extLst>
      <p:ext uri="{BB962C8B-B14F-4D97-AF65-F5344CB8AC3E}">
        <p14:creationId xmlns:p14="http://schemas.microsoft.com/office/powerpoint/2010/main" val="397705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2187363" y="1671569"/>
            <a:ext cx="5801917" cy="2228760"/>
          </a:xfrm>
        </p:spPr>
        <p:txBody>
          <a:bodyPr anchor="b">
            <a:normAutofit/>
          </a:bodyPr>
          <a:lstStyle/>
          <a:p>
            <a:r>
              <a:rPr lang="en-US" sz="4000" dirty="0">
                <a:solidFill>
                  <a:schemeClr val="tx2"/>
                </a:solidFill>
              </a:rPr>
              <a:t>Components: UI vs server</a:t>
            </a:r>
          </a:p>
        </p:txBody>
      </p:sp>
      <p:pic>
        <p:nvPicPr>
          <p:cNvPr id="7" name="Graphic 6" descr="Web Design">
            <a:extLst>
              <a:ext uri="{FF2B5EF4-FFF2-40B4-BE49-F238E27FC236}">
                <a16:creationId xmlns:a16="http://schemas.microsoft.com/office/drawing/2014/main" id="{E0A39D01-0EDD-EA8F-2D97-8B5194326C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2187364" y="4072044"/>
            <a:ext cx="5801917" cy="2057045"/>
          </a:xfrm>
        </p:spPr>
        <p:txBody>
          <a:bodyPr>
            <a:normAutofit/>
          </a:bodyPr>
          <a:lstStyle/>
          <a:p>
            <a:r>
              <a:rPr lang="en-US" sz="1400">
                <a:solidFill>
                  <a:schemeClr val="tx2"/>
                </a:solidFill>
              </a:rPr>
              <a:t>User interface</a:t>
            </a:r>
          </a:p>
          <a:p>
            <a:pPr lvl="1"/>
            <a:r>
              <a:rPr lang="en-US" sz="1400">
                <a:solidFill>
                  <a:schemeClr val="tx2"/>
                </a:solidFill>
              </a:rPr>
              <a:t>Front facing</a:t>
            </a:r>
          </a:p>
          <a:p>
            <a:pPr lvl="1"/>
            <a:r>
              <a:rPr lang="en-US" sz="1400">
                <a:solidFill>
                  <a:schemeClr val="tx2"/>
                </a:solidFill>
              </a:rPr>
              <a:t>Shiny specific approach (kinda) </a:t>
            </a:r>
          </a:p>
          <a:p>
            <a:r>
              <a:rPr lang="en-US" sz="1400">
                <a:solidFill>
                  <a:schemeClr val="tx2"/>
                </a:solidFill>
              </a:rPr>
              <a:t>Server</a:t>
            </a:r>
          </a:p>
          <a:p>
            <a:pPr lvl="1"/>
            <a:r>
              <a:rPr lang="en-US" sz="1400">
                <a:solidFill>
                  <a:schemeClr val="tx2"/>
                </a:solidFill>
              </a:rPr>
              <a:t>Back end</a:t>
            </a:r>
          </a:p>
          <a:p>
            <a:pPr lvl="1"/>
            <a:r>
              <a:rPr lang="en-US" sz="1400">
                <a:solidFill>
                  <a:schemeClr val="tx2"/>
                </a:solidFill>
              </a:rPr>
              <a:t>Simple R code you’ve come to know and love!</a:t>
            </a:r>
          </a:p>
          <a:p>
            <a:pPr lvl="1"/>
            <a:r>
              <a:rPr lang="en-US" sz="1400">
                <a:solidFill>
                  <a:schemeClr val="tx2"/>
                </a:solidFill>
              </a:rPr>
              <a:t>Computations done on the remote machine, server, …</a:t>
            </a:r>
          </a:p>
        </p:txBody>
      </p:sp>
      <p:pic>
        <p:nvPicPr>
          <p:cNvPr id="9" name="Graphic 8" descr="Web Design">
            <a:extLst>
              <a:ext uri="{FF2B5EF4-FFF2-40B4-BE49-F238E27FC236}">
                <a16:creationId xmlns:a16="http://schemas.microsoft.com/office/drawing/2014/main" id="{C9611563-B5E4-4068-8919-63AFD8B361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5" name="Slide Number Placeholder 4">
            <a:extLst>
              <a:ext uri="{FF2B5EF4-FFF2-40B4-BE49-F238E27FC236}">
                <a16:creationId xmlns:a16="http://schemas.microsoft.com/office/drawing/2014/main" id="{8DB81C93-A004-2D1B-07D1-04726DC840AC}"/>
              </a:ext>
            </a:extLst>
          </p:cNvPr>
          <p:cNvSpPr>
            <a:spLocks noGrp="1"/>
          </p:cNvSpPr>
          <p:nvPr>
            <p:ph type="sldNum" sz="quarter" idx="12"/>
          </p:nvPr>
        </p:nvSpPr>
        <p:spPr/>
        <p:txBody>
          <a:bodyPr/>
          <a:lstStyle/>
          <a:p>
            <a:fld id="{A00A87C0-353B-497F-824C-D9AC1101C509}" type="slidenum">
              <a:rPr lang="en-US" smtClean="0"/>
              <a:t>4</a:t>
            </a:fld>
            <a:endParaRPr lang="en-US"/>
          </a:p>
        </p:txBody>
      </p:sp>
    </p:spTree>
    <p:extLst>
      <p:ext uri="{BB962C8B-B14F-4D97-AF65-F5344CB8AC3E}">
        <p14:creationId xmlns:p14="http://schemas.microsoft.com/office/powerpoint/2010/main" val="1196514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creating and exporting outputs</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a:xfrm>
            <a:off x="838200" y="2046687"/>
            <a:ext cx="10515600" cy="4351338"/>
          </a:xfrm>
        </p:spPr>
        <p:txBody>
          <a:bodyPr/>
          <a:lstStyle/>
          <a:p>
            <a:r>
              <a:rPr lang="en-US" dirty="0">
                <a:cs typeface="Courier New" panose="02070309020205020404" pitchFamily="49" charset="0"/>
              </a:rPr>
              <a:t>Create:</a:t>
            </a:r>
          </a:p>
          <a:p>
            <a:pPr lvl="1"/>
            <a:r>
              <a:rPr lang="en-US" dirty="0" err="1">
                <a:latin typeface="Courier New" panose="02070309020205020404" pitchFamily="49" charset="0"/>
                <a:cs typeface="Courier New" panose="02070309020205020404" pitchFamily="49" charset="0"/>
              </a:rPr>
              <a:t>output$XYZ</a:t>
            </a:r>
            <a:r>
              <a:rPr lang="en-US" dirty="0">
                <a:latin typeface="Courier New" panose="02070309020205020404" pitchFamily="49" charset="0"/>
                <a:cs typeface="Courier New" panose="02070309020205020404" pitchFamily="49" charset="0"/>
              </a:rPr>
              <a:t> &lt;- …</a:t>
            </a:r>
          </a:p>
          <a:p>
            <a:endParaRPr lang="en-US" dirty="0">
              <a:latin typeface="Courier New" panose="02070309020205020404" pitchFamily="49" charset="0"/>
              <a:cs typeface="Courier New" panose="02070309020205020404" pitchFamily="49" charset="0"/>
            </a:endParaRPr>
          </a:p>
          <a:p>
            <a:r>
              <a:rPr lang="en-US" dirty="0"/>
              <a:t>Render:</a:t>
            </a:r>
          </a:p>
          <a:p>
            <a:pPr lvl="1"/>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 ({ … })</a:t>
            </a:r>
          </a:p>
          <a:p>
            <a:pPr lvl="1"/>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 })</a:t>
            </a:r>
          </a:p>
          <a:p>
            <a:pPr lvl="1"/>
            <a:r>
              <a:rPr lang="en-US" dirty="0"/>
              <a:t>…</a:t>
            </a:r>
          </a:p>
        </p:txBody>
      </p:sp>
      <p:cxnSp>
        <p:nvCxnSpPr>
          <p:cNvPr id="4" name="Straight Connector 3">
            <a:extLst>
              <a:ext uri="{FF2B5EF4-FFF2-40B4-BE49-F238E27FC236}">
                <a16:creationId xmlns:a16="http://schemas.microsoft.com/office/drawing/2014/main" id="{43414AAC-ADA2-7971-EB7C-27B77496C6E0}"/>
              </a:ext>
            </a:extLst>
          </p:cNvPr>
          <p:cNvCxnSpPr>
            <a:cxnSpLocks/>
          </p:cNvCxnSpPr>
          <p:nvPr/>
        </p:nvCxnSpPr>
        <p:spPr>
          <a:xfrm>
            <a:off x="1193440" y="1409135"/>
            <a:ext cx="970902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F39936B2-26A1-7707-3208-A35C6BC88F82}"/>
              </a:ext>
            </a:extLst>
          </p:cNvPr>
          <p:cNvSpPr>
            <a:spLocks noGrp="1"/>
          </p:cNvSpPr>
          <p:nvPr>
            <p:ph type="sldNum" sz="quarter" idx="12"/>
          </p:nvPr>
        </p:nvSpPr>
        <p:spPr/>
        <p:txBody>
          <a:bodyPr/>
          <a:lstStyle/>
          <a:p>
            <a:r>
              <a:rPr lang="en-US" dirty="0"/>
              <a:t>30</a:t>
            </a:r>
          </a:p>
        </p:txBody>
      </p:sp>
    </p:spTree>
    <p:extLst>
      <p:ext uri="{BB962C8B-B14F-4D97-AF65-F5344CB8AC3E}">
        <p14:creationId xmlns:p14="http://schemas.microsoft.com/office/powerpoint/2010/main" val="2372438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creating a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10515600" cy="1160643"/>
          </a:xfrm>
        </p:spPr>
        <p:txBody>
          <a:bodyPr/>
          <a:lstStyle/>
          <a:p>
            <a:r>
              <a:rPr lang="en-US" dirty="0"/>
              <a:t>ggplot2 / base plots: </a:t>
            </a:r>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a:t>
            </a:r>
          </a:p>
          <a:p>
            <a:endParaRPr lang="en-US" dirty="0"/>
          </a:p>
        </p:txBody>
      </p:sp>
      <p:cxnSp>
        <p:nvCxnSpPr>
          <p:cNvPr id="4" name="Straight Connector 3">
            <a:extLst>
              <a:ext uri="{FF2B5EF4-FFF2-40B4-BE49-F238E27FC236}">
                <a16:creationId xmlns:a16="http://schemas.microsoft.com/office/drawing/2014/main" id="{10FEDC18-4AAD-89EA-A0A1-51014717EBC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4001A12-A284-C38F-FCC5-91B2E7620902}"/>
              </a:ext>
            </a:extLst>
          </p:cNvPr>
          <p:cNvSpPr txBox="1"/>
          <p:nvPr/>
        </p:nvSpPr>
        <p:spPr>
          <a:xfrm>
            <a:off x="355600" y="3431084"/>
            <a:ext cx="11455400" cy="2339102"/>
          </a:xfrm>
          <a:prstGeom prst="rect">
            <a:avLst/>
          </a:prstGeom>
          <a:noFill/>
          <a:ln>
            <a:solidFill>
              <a:schemeClr val="tx2"/>
            </a:solidFill>
          </a:ln>
        </p:spPr>
        <p:txBody>
          <a:bodyPr wrap="square">
            <a:spAutoFit/>
          </a:bodyPr>
          <a:lstStyle/>
          <a:p>
            <a:r>
              <a:rPr lang="en-US" sz="1600" dirty="0" err="1">
                <a:latin typeface="Courier New" panose="02070309020205020404" pitchFamily="49" charset="0"/>
                <a:cs typeface="Courier New" panose="02070309020205020404" pitchFamily="49" charset="0"/>
              </a:rPr>
              <a:t>output$myPlot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renderPlot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selectedData</a:t>
            </a:r>
            <a:r>
              <a:rPr lang="en-US" sz="1600" dirty="0">
                <a:latin typeface="Courier New" panose="02070309020205020404" pitchFamily="49" charset="0"/>
                <a:cs typeface="Courier New" panose="02070309020205020404" pitchFamily="49" charset="0"/>
              </a:rPr>
              <a:t>() %&gt;% </a:t>
            </a:r>
            <a:r>
              <a:rPr lang="en-US" sz="1600" dirty="0" err="1">
                <a:latin typeface="Courier New" panose="02070309020205020404" pitchFamily="49" charset="0"/>
                <a:cs typeface="Courier New" panose="02070309020205020404" pitchFamily="49" charset="0"/>
              </a:rPr>
              <a:t>ggplot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(x =get(</a:t>
            </a:r>
            <a:r>
              <a:rPr lang="en-US" sz="1600" dirty="0" err="1">
                <a:latin typeface="Courier New" panose="02070309020205020404" pitchFamily="49" charset="0"/>
                <a:cs typeface="Courier New" panose="02070309020205020404" pitchFamily="49" charset="0"/>
              </a:rPr>
              <a:t>input$input.x</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y= get(</a:t>
            </a:r>
            <a:r>
              <a:rPr lang="en-US" sz="1600" dirty="0" err="1">
                <a:latin typeface="Courier New" panose="02070309020205020404" pitchFamily="49" charset="0"/>
                <a:cs typeface="Courier New" panose="02070309020205020404" pitchFamily="49" charset="0"/>
              </a:rPr>
              <a:t>input$input.y</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colour</a:t>
            </a:r>
            <a:r>
              <a:rPr lang="en-US" sz="1600" dirty="0">
                <a:latin typeface="Courier New" panose="02070309020205020404" pitchFamily="49" charset="0"/>
                <a:cs typeface="Courier New" panose="02070309020205020404" pitchFamily="49" charset="0"/>
              </a:rPr>
              <a:t> = Genre)) +</a:t>
            </a:r>
          </a:p>
          <a:p>
            <a:r>
              <a:rPr lang="en-US" sz="1600" dirty="0">
                <a:latin typeface="Courier New" panose="02070309020205020404" pitchFamily="49" charset="0"/>
                <a:cs typeface="Courier New" panose="02070309020205020404" pitchFamily="49" charset="0"/>
              </a:rPr>
              <a:t>                             labs(x=</a:t>
            </a:r>
            <a:r>
              <a:rPr lang="en-US" sz="1600" dirty="0" err="1">
                <a:latin typeface="Courier New" panose="02070309020205020404" pitchFamily="49" charset="0"/>
                <a:cs typeface="Courier New" panose="02070309020205020404" pitchFamily="49" charset="0"/>
              </a:rPr>
              <a:t>input$input.x,y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input$input.y</a:t>
            </a:r>
            <a:r>
              <a:rPr lang="en-US" sz="1600" dirty="0">
                <a:latin typeface="Courier New" panose="02070309020205020404" pitchFamily="49" charset="0"/>
                <a:cs typeface="Courier New" panose="02070309020205020404" pitchFamily="49" charset="0"/>
              </a:rPr>
              <a:t>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scale_colour_brewer</a:t>
            </a:r>
            <a:r>
              <a:rPr lang="en-US" sz="1600" dirty="0">
                <a:latin typeface="Courier New" panose="02070309020205020404" pitchFamily="49" charset="0"/>
                <a:cs typeface="Courier New" panose="02070309020205020404" pitchFamily="49" charset="0"/>
              </a:rPr>
              <a:t>(palette ="</a:t>
            </a:r>
            <a:r>
              <a:rPr lang="en-US" sz="1600" dirty="0" err="1">
                <a:latin typeface="Courier New" panose="02070309020205020404" pitchFamily="49" charset="0"/>
                <a:cs typeface="Courier New" panose="02070309020205020404" pitchFamily="49" charset="0"/>
              </a:rPr>
              <a:t>BrBG</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theme_minimal</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if(</a:t>
            </a:r>
            <a:r>
              <a:rPr lang="en-US" sz="1600" dirty="0" err="1">
                <a:latin typeface="Courier New" panose="02070309020205020404" pitchFamily="49" charset="0"/>
                <a:cs typeface="Courier New" panose="02070309020205020404" pitchFamily="49" charset="0"/>
              </a:rPr>
              <a:t>input$input.x</a:t>
            </a:r>
            <a:r>
              <a:rPr lang="en-US" sz="1600" dirty="0">
                <a:latin typeface="Courier New" panose="02070309020205020404" pitchFamily="49" charset="0"/>
                <a:cs typeface="Courier New" panose="02070309020205020404" pitchFamily="49" charset="0"/>
              </a:rPr>
              <a:t>=="Genre") {</a:t>
            </a:r>
            <a:r>
              <a:rPr lang="en-US" sz="1600" dirty="0" err="1">
                <a:latin typeface="Courier New" panose="02070309020205020404" pitchFamily="49" charset="0"/>
                <a:cs typeface="Courier New" panose="02070309020205020404" pitchFamily="49" charset="0"/>
              </a:rPr>
              <a:t>geom_boxplot</a:t>
            </a:r>
            <a:r>
              <a:rPr lang="en-US" sz="1600" dirty="0">
                <a:latin typeface="Courier New" panose="02070309020205020404" pitchFamily="49" charset="0"/>
                <a:cs typeface="Courier New" panose="02070309020205020404" pitchFamily="49" charset="0"/>
              </a:rPr>
              <a:t>()} else {</a:t>
            </a:r>
            <a:r>
              <a:rPr lang="en-US" sz="1600" dirty="0" err="1">
                <a:latin typeface="Courier New" panose="02070309020205020404" pitchFamily="49" charset="0"/>
                <a:cs typeface="Courier New" panose="02070309020205020404" pitchFamily="49" charset="0"/>
              </a:rPr>
              <a:t>geom_point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EDDD037B-13B1-23C4-AF4E-34F9A4EAFCBF}"/>
              </a:ext>
            </a:extLst>
          </p:cNvPr>
          <p:cNvSpPr>
            <a:spLocks noGrp="1"/>
          </p:cNvSpPr>
          <p:nvPr>
            <p:ph type="sldNum" sz="quarter" idx="12"/>
          </p:nvPr>
        </p:nvSpPr>
        <p:spPr/>
        <p:txBody>
          <a:bodyPr/>
          <a:lstStyle/>
          <a:p>
            <a:r>
              <a:rPr lang="en-US" dirty="0"/>
              <a:t>31</a:t>
            </a:r>
          </a:p>
        </p:txBody>
      </p:sp>
    </p:spTree>
    <p:extLst>
      <p:ext uri="{BB962C8B-B14F-4D97-AF65-F5344CB8AC3E}">
        <p14:creationId xmlns:p14="http://schemas.microsoft.com/office/powerpoint/2010/main" val="869175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creating a plot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838200" y="1825625"/>
            <a:ext cx="10515600" cy="1160643"/>
          </a:xfrm>
        </p:spPr>
        <p:txBody>
          <a:bodyPr/>
          <a:lstStyle/>
          <a:p>
            <a:r>
              <a:rPr lang="en-US" dirty="0"/>
              <a:t>ggplot2 / base plots: </a:t>
            </a:r>
            <a:r>
              <a:rPr lang="en-US" dirty="0" err="1">
                <a:latin typeface="Courier New" panose="02070309020205020404" pitchFamily="49" charset="0"/>
                <a:cs typeface="Courier New" panose="02070309020205020404" pitchFamily="49" charset="0"/>
              </a:rPr>
              <a:t>renderPlot</a:t>
            </a:r>
            <a:r>
              <a:rPr lang="en-US" dirty="0">
                <a:latin typeface="Courier New" panose="02070309020205020404" pitchFamily="49" charset="0"/>
                <a:cs typeface="Courier New" panose="02070309020205020404" pitchFamily="49" charset="0"/>
              </a:rPr>
              <a:t>({…})</a:t>
            </a:r>
          </a:p>
          <a:p>
            <a:r>
              <a:rPr lang="en-US" dirty="0" err="1"/>
              <a:t>Plotly</a:t>
            </a:r>
            <a:r>
              <a:rPr lang="en-US" dirty="0"/>
              <a:t> :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 ({…})</a:t>
            </a:r>
          </a:p>
          <a:p>
            <a:endParaRPr lang="en-US" dirty="0"/>
          </a:p>
        </p:txBody>
      </p:sp>
      <p:cxnSp>
        <p:nvCxnSpPr>
          <p:cNvPr id="4" name="Straight Connector 3">
            <a:extLst>
              <a:ext uri="{FF2B5EF4-FFF2-40B4-BE49-F238E27FC236}">
                <a16:creationId xmlns:a16="http://schemas.microsoft.com/office/drawing/2014/main" id="{10FEDC18-4AAD-89EA-A0A1-51014717EBCC}"/>
              </a:ext>
            </a:extLst>
          </p:cNvPr>
          <p:cNvCxnSpPr>
            <a:cxnSpLocks/>
          </p:cNvCxnSpPr>
          <p:nvPr/>
        </p:nvCxnSpPr>
        <p:spPr>
          <a:xfrm>
            <a:off x="1193440" y="1409135"/>
            <a:ext cx="7016063"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4001A12-A284-C38F-FCC5-91B2E7620902}"/>
              </a:ext>
            </a:extLst>
          </p:cNvPr>
          <p:cNvSpPr txBox="1"/>
          <p:nvPr/>
        </p:nvSpPr>
        <p:spPr>
          <a:xfrm>
            <a:off x="1229470" y="3431084"/>
            <a:ext cx="9733061" cy="2585323"/>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output$myPlot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renderPlotly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plot_ly</a:t>
            </a:r>
            <a:r>
              <a:rPr lang="en-US" dirty="0">
                <a:latin typeface="Courier New" panose="02070309020205020404" pitchFamily="49" charset="0"/>
                <a:cs typeface="Courier New" panose="02070309020205020404" pitchFamily="49" charset="0"/>
              </a:rPr>
              <a:t>(data=</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x = ~ get(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 y= ~ get(</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color= ~ Genre, colors = "</a:t>
            </a:r>
            <a:r>
              <a:rPr lang="en-US" dirty="0" err="1">
                <a:latin typeface="Courier New" panose="02070309020205020404" pitchFamily="49" charset="0"/>
                <a:cs typeface="Courier New" panose="02070309020205020404" pitchFamily="49" charset="0"/>
              </a:rPr>
              <a:t>BrBG</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text= ~ Title ,</a:t>
            </a:r>
          </a:p>
          <a:p>
            <a:r>
              <a:rPr lang="en-US" dirty="0">
                <a:latin typeface="Courier New" panose="02070309020205020404" pitchFamily="49" charset="0"/>
                <a:cs typeface="Courier New" panose="02070309020205020404" pitchFamily="49" charset="0"/>
              </a:rPr>
              <a:t>             type = </a:t>
            </a:r>
            <a:r>
              <a:rPr lang="en-US" dirty="0" err="1">
                <a:latin typeface="Courier New" panose="02070309020205020404" pitchFamily="49" charset="0"/>
                <a:cs typeface="Courier New" panose="02070309020205020404" pitchFamily="49" charset="0"/>
              </a:rPr>
              <a:t>ifelse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Genre","box","scatter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%&gt;%  layout( </a:t>
            </a:r>
            <a:r>
              <a:rPr lang="en-US" dirty="0" err="1">
                <a:latin typeface="Courier New" panose="02070309020205020404" pitchFamily="49" charset="0"/>
                <a:cs typeface="Courier New" panose="02070309020205020404" pitchFamily="49" charset="0"/>
              </a:rPr>
              <a:t>xaxis</a:t>
            </a:r>
            <a:r>
              <a:rPr lang="en-US" dirty="0">
                <a:latin typeface="Courier New" panose="02070309020205020404" pitchFamily="49" charset="0"/>
                <a:cs typeface="Courier New" panose="02070309020205020404" pitchFamily="49" charset="0"/>
              </a:rPr>
              <a:t> = list(title = </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yaxis</a:t>
            </a:r>
            <a:r>
              <a:rPr lang="en-US" dirty="0">
                <a:latin typeface="Courier New" panose="02070309020205020404" pitchFamily="49" charset="0"/>
                <a:cs typeface="Courier New" panose="02070309020205020404" pitchFamily="49" charset="0"/>
              </a:rPr>
              <a:t> = list(title = </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p>
        </p:txBody>
      </p:sp>
      <p:sp>
        <p:nvSpPr>
          <p:cNvPr id="8" name="Slide Number Placeholder 7">
            <a:extLst>
              <a:ext uri="{FF2B5EF4-FFF2-40B4-BE49-F238E27FC236}">
                <a16:creationId xmlns:a16="http://schemas.microsoft.com/office/drawing/2014/main" id="{EDDD037B-13B1-23C4-AF4E-34F9A4EAFCBF}"/>
              </a:ext>
            </a:extLst>
          </p:cNvPr>
          <p:cNvSpPr>
            <a:spLocks noGrp="1"/>
          </p:cNvSpPr>
          <p:nvPr>
            <p:ph type="sldNum" sz="quarter" idx="12"/>
          </p:nvPr>
        </p:nvSpPr>
        <p:spPr/>
        <p:txBody>
          <a:bodyPr/>
          <a:lstStyle/>
          <a:p>
            <a:r>
              <a:rPr lang="en-US" dirty="0"/>
              <a:t>31</a:t>
            </a:r>
          </a:p>
        </p:txBody>
      </p:sp>
    </p:spTree>
    <p:extLst>
      <p:ext uri="{BB962C8B-B14F-4D97-AF65-F5344CB8AC3E}">
        <p14:creationId xmlns:p14="http://schemas.microsoft.com/office/powerpoint/2010/main" val="271496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creating a data frame</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C37F6BA9-16B7-5745-2064-5AA5692CA345}"/>
              </a:ext>
            </a:extLst>
          </p:cNvPr>
          <p:cNvCxnSpPr>
            <a:cxnSpLocks/>
          </p:cNvCxnSpPr>
          <p:nvPr/>
        </p:nvCxnSpPr>
        <p:spPr>
          <a:xfrm>
            <a:off x="1193440" y="1409135"/>
            <a:ext cx="7890270"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B21ADFE-3B9A-D418-A8A7-1B608D36D746}"/>
              </a:ext>
            </a:extLst>
          </p:cNvPr>
          <p:cNvSpPr txBox="1"/>
          <p:nvPr/>
        </p:nvSpPr>
        <p:spPr>
          <a:xfrm>
            <a:off x="838200" y="3431084"/>
            <a:ext cx="10515600" cy="2031325"/>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output$myTable</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renderDT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(Genre) %&gt;%</a:t>
            </a:r>
          </a:p>
          <a:p>
            <a:r>
              <a:rPr lang="en-US" dirty="0">
                <a:latin typeface="Courier New" panose="02070309020205020404" pitchFamily="49" charset="0"/>
                <a:cs typeface="Courier New" panose="02070309020205020404" pitchFamily="49" charset="0"/>
              </a:rPr>
              <a:t>          summarize(X = round(mean(get(</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),na.rm=T),2),</a:t>
            </a:r>
          </a:p>
          <a:p>
            <a:r>
              <a:rPr lang="en-US" dirty="0">
                <a:latin typeface="Courier New" panose="02070309020205020404" pitchFamily="49" charset="0"/>
                <a:cs typeface="Courier New" panose="02070309020205020404" pitchFamily="49" charset="0"/>
              </a:rPr>
              <a:t>                    Y = round(mean(get(</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),na.rm=T),2)</a:t>
            </a:r>
          </a:p>
          <a:p>
            <a:r>
              <a:rPr lang="en-US" dirty="0">
                <a:latin typeface="Courier New" panose="02070309020205020404" pitchFamily="49" charset="0"/>
                <a:cs typeface="Courier New" panose="02070309020205020404" pitchFamily="49" charset="0"/>
              </a:rPr>
              <a:t>                    ) %&gt;% </a:t>
            </a:r>
            <a:r>
              <a:rPr lang="en-US" dirty="0" err="1">
                <a:latin typeface="Courier New" panose="02070309020205020404" pitchFamily="49" charset="0"/>
                <a:cs typeface="Courier New" panose="02070309020205020404" pitchFamily="49" charset="0"/>
              </a:rPr>
              <a:t>datatable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colnames</a:t>
            </a:r>
            <a:r>
              <a:rPr lang="en-US" dirty="0">
                <a:latin typeface="Courier New" panose="02070309020205020404" pitchFamily="49" charset="0"/>
                <a:cs typeface="Courier New" panose="02070309020205020404" pitchFamily="49" charset="0"/>
              </a:rPr>
              <a:t>=c("Genre", </a:t>
            </a:r>
            <a:r>
              <a:rPr lang="en-US" dirty="0" err="1">
                <a:latin typeface="Courier New" panose="02070309020205020404" pitchFamily="49" charset="0"/>
                <a:cs typeface="Courier New" panose="02070309020205020404" pitchFamily="49" charset="0"/>
              </a:rPr>
              <a:t>input$input.x</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input$input.y</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D7027E0F-29B9-46A0-C4B6-1677736D9A5F}"/>
              </a:ext>
            </a:extLst>
          </p:cNvPr>
          <p:cNvSpPr>
            <a:spLocks noGrp="1"/>
          </p:cNvSpPr>
          <p:nvPr>
            <p:ph type="sldNum" sz="quarter" idx="12"/>
          </p:nvPr>
        </p:nvSpPr>
        <p:spPr/>
        <p:txBody>
          <a:bodyPr/>
          <a:lstStyle/>
          <a:p>
            <a:r>
              <a:rPr lang="en-US" dirty="0"/>
              <a:t>32</a:t>
            </a:r>
          </a:p>
        </p:txBody>
      </p:sp>
    </p:spTree>
    <p:extLst>
      <p:ext uri="{BB962C8B-B14F-4D97-AF65-F5344CB8AC3E}">
        <p14:creationId xmlns:p14="http://schemas.microsoft.com/office/powerpoint/2010/main" val="1510379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creating some text</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4513F423-1437-007B-F529-41AC32A8262C}"/>
              </a:ext>
            </a:extLst>
          </p:cNvPr>
          <p:cNvCxnSpPr>
            <a:cxnSpLocks/>
          </p:cNvCxnSpPr>
          <p:nvPr/>
        </p:nvCxnSpPr>
        <p:spPr>
          <a:xfrm>
            <a:off x="1193440" y="1409135"/>
            <a:ext cx="740794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3E268A3-A9D9-2C17-4AB1-57391719FA1B}"/>
              </a:ext>
            </a:extLst>
          </p:cNvPr>
          <p:cNvSpPr txBox="1"/>
          <p:nvPr/>
        </p:nvSpPr>
        <p:spPr>
          <a:xfrm>
            <a:off x="1229470" y="3431084"/>
            <a:ext cx="9733061" cy="2862322"/>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output$myText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movie= </a:t>
            </a:r>
            <a:r>
              <a:rPr lang="en-US" dirty="0" err="1">
                <a:latin typeface="Courier New" panose="02070309020205020404" pitchFamily="49" charset="0"/>
                <a:cs typeface="Courier New" panose="02070309020205020404" pitchFamily="49" charset="0"/>
              </a:rPr>
              <a:t>selectedData</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movie= subset(</a:t>
            </a:r>
            <a:r>
              <a:rPr lang="en-US" dirty="0" err="1">
                <a:latin typeface="Courier New" panose="02070309020205020404" pitchFamily="49" charset="0"/>
                <a:cs typeface="Courier New" panose="02070309020205020404" pitchFamily="49" charset="0"/>
              </a:rPr>
              <a:t>movie,!is.na</a:t>
            </a:r>
            <a:r>
              <a:rPr lang="en-US" dirty="0">
                <a:latin typeface="Courier New" panose="02070309020205020404" pitchFamily="49" charset="0"/>
                <a:cs typeface="Courier New" panose="02070309020205020404" pitchFamily="49" charset="0"/>
              </a:rPr>
              <a:t>(Title) &amp; !is.na(Year))</a:t>
            </a:r>
          </a:p>
          <a:p>
            <a:r>
              <a:rPr lang="en-US" dirty="0">
                <a:latin typeface="Courier New" panose="02070309020205020404" pitchFamily="49" charset="0"/>
                <a:cs typeface="Courier New" panose="02070309020205020404" pitchFamily="49" charset="0"/>
              </a:rPr>
              <a:t>     if(</a:t>
            </a:r>
            <a:r>
              <a:rPr lang="en-US" dirty="0" err="1">
                <a:latin typeface="Courier New" panose="02070309020205020404" pitchFamily="49" charset="0"/>
                <a:cs typeface="Courier New" panose="02070309020205020404" pitchFamily="49" charset="0"/>
              </a:rPr>
              <a:t>nrow</a:t>
            </a:r>
            <a:r>
              <a:rPr lang="en-US" dirty="0">
                <a:latin typeface="Courier New" panose="02070309020205020404" pitchFamily="49" charset="0"/>
                <a:cs typeface="Courier New" panose="02070309020205020404" pitchFamily="49" charset="0"/>
              </a:rPr>
              <a:t>(movie)!=0)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movie.sel</a:t>
            </a:r>
            <a:r>
              <a:rPr lang="en-US" dirty="0">
                <a:latin typeface="Courier New" panose="02070309020205020404" pitchFamily="49" charset="0"/>
                <a:cs typeface="Courier New" panose="02070309020205020404" pitchFamily="49" charset="0"/>
              </a:rPr>
              <a:t>=movie[sample.int(</a:t>
            </a:r>
            <a:r>
              <a:rPr lang="en-US" dirty="0" err="1">
                <a:latin typeface="Courier New" panose="02070309020205020404" pitchFamily="49" charset="0"/>
                <a:cs typeface="Courier New" panose="02070309020205020404" pitchFamily="49" charset="0"/>
              </a:rPr>
              <a:t>nrow</a:t>
            </a:r>
            <a:r>
              <a:rPr lang="en-US" dirty="0">
                <a:latin typeface="Courier New" panose="02070309020205020404" pitchFamily="49" charset="0"/>
                <a:cs typeface="Courier New" panose="02070309020205020404" pitchFamily="49" charset="0"/>
              </a:rPr>
              <a:t>(movie),1),]</a:t>
            </a:r>
          </a:p>
          <a:p>
            <a:r>
              <a:rPr lang="en-US" dirty="0">
                <a:latin typeface="Courier New" panose="02070309020205020404" pitchFamily="49" charset="0"/>
                <a:cs typeface="Courier New" panose="02070309020205020404" pitchFamily="49" charset="0"/>
              </a:rPr>
              <a:t>             paste0("You should watch:\n\n",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movie.sel$Title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movie.sel$Year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 else {"No match!"}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9BAC2ED3-7310-7186-BFE0-600603AF5EA4}"/>
              </a:ext>
            </a:extLst>
          </p:cNvPr>
          <p:cNvSpPr>
            <a:spLocks noGrp="1"/>
          </p:cNvSpPr>
          <p:nvPr>
            <p:ph type="sldNum" sz="quarter" idx="12"/>
          </p:nvPr>
        </p:nvSpPr>
        <p:spPr/>
        <p:txBody>
          <a:bodyPr/>
          <a:lstStyle/>
          <a:p>
            <a:r>
              <a:rPr lang="en-US" dirty="0"/>
              <a:t>33</a:t>
            </a:r>
          </a:p>
        </p:txBody>
      </p:sp>
    </p:spTree>
    <p:extLst>
      <p:ext uri="{BB962C8B-B14F-4D97-AF65-F5344CB8AC3E}">
        <p14:creationId xmlns:p14="http://schemas.microsoft.com/office/powerpoint/2010/main" val="2971725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F8F-F4E8-FDBB-65FA-D3811D2899E4}"/>
              </a:ext>
            </a:extLst>
          </p:cNvPr>
          <p:cNvSpPr>
            <a:spLocks noGrp="1"/>
          </p:cNvSpPr>
          <p:nvPr>
            <p:ph type="title"/>
          </p:nvPr>
        </p:nvSpPr>
        <p:spPr/>
        <p:txBody>
          <a:bodyPr/>
          <a:lstStyle/>
          <a:p>
            <a:r>
              <a:rPr lang="en-US" dirty="0">
                <a:solidFill>
                  <a:schemeClr val="tx2"/>
                </a:solidFill>
              </a:rPr>
              <a:t>Server side: respond to an action</a:t>
            </a:r>
          </a:p>
        </p:txBody>
      </p:sp>
      <p:sp>
        <p:nvSpPr>
          <p:cNvPr id="3" name="Content Placeholder 2">
            <a:extLst>
              <a:ext uri="{FF2B5EF4-FFF2-40B4-BE49-F238E27FC236}">
                <a16:creationId xmlns:a16="http://schemas.microsoft.com/office/drawing/2014/main" id="{FD8CC4E9-FD97-E4C3-CD64-89A19A6C31D4}"/>
              </a:ext>
            </a:extLst>
          </p:cNvPr>
          <p:cNvSpPr>
            <a:spLocks noGrp="1"/>
          </p:cNvSpPr>
          <p:nvPr>
            <p:ph idx="1"/>
          </p:nvPr>
        </p:nvSpPr>
        <p:spPr/>
        <p:txBody>
          <a:bodyPr/>
          <a:lstStyle/>
          <a:p>
            <a:r>
              <a:rPr lang="en-US" dirty="0" err="1">
                <a:latin typeface="Courier New" panose="02070309020205020404" pitchFamily="49" charset="0"/>
                <a:cs typeface="Courier New" panose="02070309020205020404" pitchFamily="49" charset="0"/>
              </a:rPr>
              <a:t>observeEvent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input$random</a:t>
            </a:r>
            <a:r>
              <a:rPr lang="en-US" dirty="0">
                <a:latin typeface="Courier New" panose="02070309020205020404" pitchFamily="49" charset="0"/>
                <a:cs typeface="Courier New" panose="02070309020205020404" pitchFamily="49" charset="0"/>
              </a:rPr>
              <a:t>, { … })</a:t>
            </a:r>
          </a:p>
        </p:txBody>
      </p:sp>
      <p:cxnSp>
        <p:nvCxnSpPr>
          <p:cNvPr id="4" name="Straight Connector 3">
            <a:extLst>
              <a:ext uri="{FF2B5EF4-FFF2-40B4-BE49-F238E27FC236}">
                <a16:creationId xmlns:a16="http://schemas.microsoft.com/office/drawing/2014/main" id="{FDEA533F-C453-E47D-31C0-85418944ED5D}"/>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C0B1AA5-F012-AEAA-C9F9-8960BE5B0C92}"/>
              </a:ext>
            </a:extLst>
          </p:cNvPr>
          <p:cNvSpPr txBox="1"/>
          <p:nvPr/>
        </p:nvSpPr>
        <p:spPr>
          <a:xfrm>
            <a:off x="1229470" y="3431084"/>
            <a:ext cx="9733061" cy="1477328"/>
          </a:xfrm>
          <a:prstGeom prst="rect">
            <a:avLst/>
          </a:prstGeom>
          <a:noFill/>
          <a:ln>
            <a:solidFill>
              <a:schemeClr val="tx2"/>
            </a:solidFill>
          </a:ln>
        </p:spPr>
        <p:txBody>
          <a:bodyPr wrap="square">
            <a:spAutoFit/>
          </a:bodyPr>
          <a:lstStyle/>
          <a:p>
            <a:r>
              <a:rPr lang="en-US" dirty="0" err="1">
                <a:latin typeface="Courier New" panose="02070309020205020404" pitchFamily="49" charset="0"/>
                <a:cs typeface="Courier New" panose="02070309020205020404" pitchFamily="49" charset="0"/>
              </a:rPr>
              <a:t>observeEvent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input$random</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output$myText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renderText</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E02C14BC-BF1D-2B59-C4AF-83B7B1FFEA8D}"/>
              </a:ext>
            </a:extLst>
          </p:cNvPr>
          <p:cNvSpPr>
            <a:spLocks noGrp="1"/>
          </p:cNvSpPr>
          <p:nvPr>
            <p:ph type="sldNum" sz="quarter" idx="12"/>
          </p:nvPr>
        </p:nvSpPr>
        <p:spPr/>
        <p:txBody>
          <a:bodyPr/>
          <a:lstStyle/>
          <a:p>
            <a:r>
              <a:rPr lang="en-US" dirty="0"/>
              <a:t>34</a:t>
            </a:r>
          </a:p>
        </p:txBody>
      </p:sp>
    </p:spTree>
    <p:extLst>
      <p:ext uri="{BB962C8B-B14F-4D97-AF65-F5344CB8AC3E}">
        <p14:creationId xmlns:p14="http://schemas.microsoft.com/office/powerpoint/2010/main" val="842460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p:txBody>
          <a:bodyPr/>
          <a:lstStyle/>
          <a:p>
            <a:r>
              <a:rPr lang="en-US" dirty="0">
                <a:solidFill>
                  <a:schemeClr val="tx2"/>
                </a:solidFill>
              </a:rPr>
              <a:t>Server side : sprucing it up</a:t>
            </a:r>
          </a:p>
        </p:txBody>
      </p:sp>
      <p:sp>
        <p:nvSpPr>
          <p:cNvPr id="3" name="Content Placeholder 2">
            <a:extLst>
              <a:ext uri="{FF2B5EF4-FFF2-40B4-BE49-F238E27FC236}">
                <a16:creationId xmlns:a16="http://schemas.microsoft.com/office/drawing/2014/main" id="{44D0845B-EA88-47DE-17BE-A3D14C4B83BE}"/>
              </a:ext>
            </a:extLst>
          </p:cNvPr>
          <p:cNvSpPr>
            <a:spLocks noGrp="1"/>
          </p:cNvSpPr>
          <p:nvPr>
            <p:ph idx="1"/>
          </p:nvPr>
        </p:nvSpPr>
        <p:spPr>
          <a:xfrm>
            <a:off x="2111416" y="1559687"/>
            <a:ext cx="7923835" cy="2175669"/>
          </a:xfrm>
        </p:spPr>
        <p:txBody>
          <a:bodyPr/>
          <a:lstStyle/>
          <a:p>
            <a:pPr marL="0" indent="0">
              <a:lnSpc>
                <a:spcPct val="150000"/>
              </a:lnSpc>
              <a:buNone/>
            </a:pPr>
            <a:r>
              <a:rPr lang="en-US" dirty="0"/>
              <a:t>             </a:t>
            </a:r>
            <a:r>
              <a:rPr lang="en-US" u="sng" dirty="0"/>
              <a:t>Server-side</a:t>
            </a:r>
            <a:r>
              <a:rPr lang="en-US" dirty="0"/>
              <a:t>                                  </a:t>
            </a:r>
            <a:r>
              <a:rPr lang="en-US" u="sng" dirty="0"/>
              <a:t>UI-side</a:t>
            </a:r>
            <a:endParaRPr lang="en-US" u="sng"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sym typeface="Wingdings" panose="05000000000000000000" pitchFamily="2" charset="2"/>
              </a:rPr>
              <a:t></a:t>
            </a:r>
            <a:r>
              <a:rPr lang="en-US" dirty="0"/>
              <a:t>      </a:t>
            </a:r>
            <a:r>
              <a:rPr lang="en-US" dirty="0" err="1">
                <a:latin typeface="Courier New" panose="02070309020205020404" pitchFamily="49" charset="0"/>
                <a:cs typeface="Courier New" panose="02070309020205020404" pitchFamily="49" charset="0"/>
              </a:rPr>
              <a:t>uiOutput</a:t>
            </a:r>
            <a:r>
              <a:rPr lang="en-US" dirty="0">
                <a:latin typeface="Courier New" panose="02070309020205020404" pitchFamily="49" charset="0"/>
                <a:cs typeface="Courier New" panose="02070309020205020404" pitchFamily="49" charset="0"/>
              </a:rPr>
              <a:t> ({…})</a:t>
            </a:r>
          </a:p>
          <a:p>
            <a:endParaRPr lang="en-US" sz="1050" dirty="0"/>
          </a:p>
          <a:p>
            <a:pPr marL="0" indent="0">
              <a:buNone/>
            </a:pPr>
            <a:r>
              <a:rPr lang="en-US" dirty="0">
                <a:sym typeface="Wingdings" panose="05000000000000000000" pitchFamily="2" charset="2"/>
              </a:rPr>
              <a:t>	 </a:t>
            </a:r>
            <a:r>
              <a:rPr lang="en-US" dirty="0"/>
              <a:t>For example, using HTML content </a:t>
            </a:r>
          </a:p>
        </p:txBody>
      </p:sp>
      <p:cxnSp>
        <p:nvCxnSpPr>
          <p:cNvPr id="4" name="Straight Connector 3">
            <a:extLst>
              <a:ext uri="{FF2B5EF4-FFF2-40B4-BE49-F238E27FC236}">
                <a16:creationId xmlns:a16="http://schemas.microsoft.com/office/drawing/2014/main" id="{7CDE63D6-AF23-FF10-7ACC-D18FEE31D125}"/>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E9FD96C-D155-6299-DE6B-F3D581EBF139}"/>
              </a:ext>
            </a:extLst>
          </p:cNvPr>
          <p:cNvSpPr txBox="1"/>
          <p:nvPr/>
        </p:nvSpPr>
        <p:spPr>
          <a:xfrm>
            <a:off x="614735" y="3658094"/>
            <a:ext cx="11156718" cy="3046988"/>
          </a:xfrm>
          <a:prstGeom prst="rect">
            <a:avLst/>
          </a:prstGeom>
          <a:noFill/>
          <a:ln>
            <a:solidFill>
              <a:schemeClr val="tx2"/>
            </a:solidFill>
          </a:ln>
        </p:spPr>
        <p:txBody>
          <a:bodyPr wrap="square">
            <a:spAutoFit/>
          </a:bodyPr>
          <a:lstStyle/>
          <a:p>
            <a:r>
              <a:rPr lang="en-US" sz="1600" dirty="0" err="1">
                <a:latin typeface="Courier New" panose="02070309020205020404" pitchFamily="49" charset="0"/>
                <a:cs typeface="Courier New" panose="02070309020205020404" pitchFamily="49" charset="0"/>
              </a:rPr>
              <a:t>output$myHTML</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renderUI</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movie= </a:t>
            </a:r>
            <a:r>
              <a:rPr lang="en-US" sz="1600" dirty="0" err="1">
                <a:latin typeface="Courier New" panose="02070309020205020404" pitchFamily="49" charset="0"/>
                <a:cs typeface="Courier New" panose="02070309020205020404" pitchFamily="49" charset="0"/>
              </a:rPr>
              <a:t>selectedData</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movie= subset(</a:t>
            </a:r>
            <a:r>
              <a:rPr lang="en-US" sz="1600" dirty="0" err="1">
                <a:latin typeface="Courier New" panose="02070309020205020404" pitchFamily="49" charset="0"/>
                <a:cs typeface="Courier New" panose="02070309020205020404" pitchFamily="49" charset="0"/>
              </a:rPr>
              <a:t>movie,!is.na</a:t>
            </a:r>
            <a:r>
              <a:rPr lang="en-US" sz="1600" dirty="0">
                <a:latin typeface="Courier New" panose="02070309020205020404" pitchFamily="49" charset="0"/>
                <a:cs typeface="Courier New" panose="02070309020205020404" pitchFamily="49" charset="0"/>
              </a:rPr>
              <a:t>(Title) &amp; !is.na(Year)) </a:t>
            </a:r>
          </a:p>
          <a:p>
            <a:r>
              <a:rPr lang="en-US" sz="1600" dirty="0">
                <a:latin typeface="Courier New" panose="02070309020205020404" pitchFamily="49" charset="0"/>
                <a:cs typeface="Courier New" panose="02070309020205020404" pitchFamily="49" charset="0"/>
              </a:rPr>
              <a:t>          if(</a:t>
            </a:r>
            <a:r>
              <a:rPr lang="en-US" sz="1600" dirty="0" err="1">
                <a:latin typeface="Courier New" panose="02070309020205020404" pitchFamily="49" charset="0"/>
                <a:cs typeface="Courier New" panose="02070309020205020404" pitchFamily="49" charset="0"/>
              </a:rPr>
              <a:t>nrow</a:t>
            </a:r>
            <a:r>
              <a:rPr lang="en-US" sz="1600" dirty="0">
                <a:latin typeface="Courier New" panose="02070309020205020404" pitchFamily="49" charset="0"/>
                <a:cs typeface="Courier New" panose="02070309020205020404" pitchFamily="49" charset="0"/>
              </a:rPr>
              <a:t>(movie)!=0) {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movie.sel</a:t>
            </a:r>
            <a:r>
              <a:rPr lang="en-US" sz="1600" dirty="0">
                <a:latin typeface="Courier New" panose="02070309020205020404" pitchFamily="49" charset="0"/>
                <a:cs typeface="Courier New" panose="02070309020205020404" pitchFamily="49" charset="0"/>
              </a:rPr>
              <a:t>=movie[sample.int(</a:t>
            </a:r>
            <a:r>
              <a:rPr lang="en-US" sz="1600" dirty="0" err="1">
                <a:latin typeface="Courier New" panose="02070309020205020404" pitchFamily="49" charset="0"/>
                <a:cs typeface="Courier New" panose="02070309020205020404" pitchFamily="49" charset="0"/>
              </a:rPr>
              <a:t>nrow</a:t>
            </a:r>
            <a:r>
              <a:rPr lang="en-US" sz="1600" dirty="0">
                <a:latin typeface="Courier New" panose="02070309020205020404" pitchFamily="49" charset="0"/>
                <a:cs typeface="Courier New" panose="02070309020205020404" pitchFamily="49" charset="0"/>
              </a:rPr>
              <a:t>(movie),1),]</a:t>
            </a:r>
          </a:p>
          <a:p>
            <a:r>
              <a:rPr lang="en-US" sz="1600" dirty="0">
                <a:latin typeface="Courier New" panose="02070309020205020404" pitchFamily="49" charset="0"/>
                <a:cs typeface="Courier New" panose="02070309020205020404" pitchFamily="49" charset="0"/>
              </a:rPr>
              <a:t>                h4("You should watch:\n\n",</a:t>
            </a:r>
          </a:p>
          <a:p>
            <a:r>
              <a:rPr lang="en-US" sz="1600" dirty="0">
                <a:latin typeface="Courier New" panose="02070309020205020404" pitchFamily="49" charset="0"/>
                <a:cs typeface="Courier New" panose="02070309020205020404" pitchFamily="49" charset="0"/>
              </a:rPr>
              <a:t>                   a(paste0(</a:t>
            </a:r>
            <a:r>
              <a:rPr lang="en-US" sz="1600" dirty="0" err="1">
                <a:latin typeface="Courier New" panose="02070309020205020404" pitchFamily="49" charset="0"/>
                <a:cs typeface="Courier New" panose="02070309020205020404" pitchFamily="49" charset="0"/>
              </a:rPr>
              <a:t>movie.sel$Title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movie.sel$Year</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href</a:t>
            </a:r>
            <a:r>
              <a:rPr lang="en-US" sz="1600" dirty="0">
                <a:latin typeface="Courier New" panose="02070309020205020404" pitchFamily="49" charset="0"/>
                <a:cs typeface="Courier New" panose="02070309020205020404" pitchFamily="49" charset="0"/>
              </a:rPr>
              <a:t> = paste0("https://www.imdb.com/title/",movie.sel$tconst) ,</a:t>
            </a:r>
          </a:p>
          <a:p>
            <a:r>
              <a:rPr lang="en-US" sz="1600" dirty="0">
                <a:latin typeface="Courier New" panose="02070309020205020404" pitchFamily="49" charset="0"/>
                <a:cs typeface="Courier New" panose="02070309020205020404" pitchFamily="49" charset="0"/>
              </a:rPr>
              <a:t>                     target="_blank" , </a:t>
            </a:r>
            <a:r>
              <a:rPr lang="en-US" sz="1600" dirty="0" err="1">
                <a:latin typeface="Courier New" panose="02070309020205020404" pitchFamily="49" charset="0"/>
                <a:cs typeface="Courier New" panose="02070309020205020404" pitchFamily="49" charset="0"/>
              </a:rPr>
              <a:t>rel</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noopener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noreferrer</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 else { h4("No match!") }         </a:t>
            </a:r>
          </a:p>
          <a:p>
            <a:r>
              <a:rPr lang="en-US" sz="1600" dirty="0">
                <a:latin typeface="Courier New" panose="02070309020205020404" pitchFamily="49" charset="0"/>
                <a:cs typeface="Courier New" panose="02070309020205020404" pitchFamily="49" charset="0"/>
              </a:rPr>
              <a:t>          })</a:t>
            </a:r>
          </a:p>
        </p:txBody>
      </p:sp>
      <p:sp>
        <p:nvSpPr>
          <p:cNvPr id="8" name="Slide Number Placeholder 7">
            <a:extLst>
              <a:ext uri="{FF2B5EF4-FFF2-40B4-BE49-F238E27FC236}">
                <a16:creationId xmlns:a16="http://schemas.microsoft.com/office/drawing/2014/main" id="{62FFDE63-05D0-02E9-87F3-489D2FD3F0DF}"/>
              </a:ext>
            </a:extLst>
          </p:cNvPr>
          <p:cNvSpPr>
            <a:spLocks noGrp="1"/>
          </p:cNvSpPr>
          <p:nvPr>
            <p:ph type="sldNum" sz="quarter" idx="12"/>
          </p:nvPr>
        </p:nvSpPr>
        <p:spPr/>
        <p:txBody>
          <a:bodyPr/>
          <a:lstStyle/>
          <a:p>
            <a:r>
              <a:rPr lang="en-US" dirty="0"/>
              <a:t>35</a:t>
            </a:r>
          </a:p>
        </p:txBody>
      </p:sp>
    </p:spTree>
    <p:extLst>
      <p:ext uri="{BB962C8B-B14F-4D97-AF65-F5344CB8AC3E}">
        <p14:creationId xmlns:p14="http://schemas.microsoft.com/office/powerpoint/2010/main" val="502791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5" name="Picture 14" descr="A person looking up at something&#10;&#10;Description automatically generated">
            <a:extLst>
              <a:ext uri="{FF2B5EF4-FFF2-40B4-BE49-F238E27FC236}">
                <a16:creationId xmlns:a16="http://schemas.microsoft.com/office/drawing/2014/main" id="{8DBAF841-B655-AD37-B9AE-94D725F67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07" y="531285"/>
            <a:ext cx="10275587" cy="5795430"/>
          </a:xfrm>
          <a:prstGeom prst="rect">
            <a:avLst/>
          </a:prstGeom>
        </p:spPr>
      </p:pic>
    </p:spTree>
    <p:extLst>
      <p:ext uri="{BB962C8B-B14F-4D97-AF65-F5344CB8AC3E}">
        <p14:creationId xmlns:p14="http://schemas.microsoft.com/office/powerpoint/2010/main" val="4111771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a:xfrm>
            <a:off x="352073" y="1070800"/>
            <a:ext cx="3939688" cy="5583126"/>
          </a:xfrm>
        </p:spPr>
        <p:txBody>
          <a:bodyPr>
            <a:normAutofit/>
          </a:bodyPr>
          <a:lstStyle/>
          <a:p>
            <a:pPr algn="r"/>
            <a:r>
              <a:rPr lang="en-US" sz="8000" dirty="0">
                <a:solidFill>
                  <a:schemeClr val="tx2"/>
                </a:solidFill>
              </a:rPr>
              <a:t>Putting it together</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26F2FC-743A-73F7-3DA7-513395A0489B}"/>
              </a:ext>
            </a:extLst>
          </p:cNvPr>
          <p:cNvSpPr>
            <a:spLocks/>
          </p:cNvSpPr>
          <p:nvPr/>
        </p:nvSpPr>
        <p:spPr>
          <a:xfrm>
            <a:off x="5696647" y="1132114"/>
            <a:ext cx="5657153" cy="5106640"/>
          </a:xfrm>
          <a:prstGeom prst="rect">
            <a:avLst/>
          </a:prstGeom>
        </p:spPr>
        <p:txBody>
          <a:bodyPr anchor="ctr">
            <a:normAutofit/>
          </a:bodyPr>
          <a:lstStyle/>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Loading libraries</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Loading data</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User interface</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Server</a:t>
            </a:r>
          </a:p>
          <a:p>
            <a:pPr marL="457200" indent="-457200" defTabSz="539496">
              <a:spcAft>
                <a:spcPts val="600"/>
              </a:spcAft>
              <a:buSzPct val="50000"/>
              <a:buFont typeface="Wingdings" panose="05000000000000000000" pitchFamily="2" charset="2"/>
              <a:buChar char="q"/>
            </a:pPr>
            <a:r>
              <a:rPr lang="en-US" sz="3200" kern="1200" dirty="0">
                <a:solidFill>
                  <a:schemeClr val="tx1"/>
                </a:solidFill>
                <a:latin typeface="+mn-lt"/>
                <a:ea typeface="+mn-ea"/>
                <a:cs typeface="+mn-cs"/>
              </a:rPr>
              <a:t>Starting the app</a:t>
            </a:r>
            <a:endParaRPr lang="en-US" sz="5400" dirty="0"/>
          </a:p>
        </p:txBody>
      </p:sp>
      <p:cxnSp>
        <p:nvCxnSpPr>
          <p:cNvPr id="4" name="Straight Connector 3">
            <a:extLst>
              <a:ext uri="{FF2B5EF4-FFF2-40B4-BE49-F238E27FC236}">
                <a16:creationId xmlns:a16="http://schemas.microsoft.com/office/drawing/2014/main" id="{914321E3-CE54-DEDA-14A4-86582499AE38}"/>
              </a:ext>
            </a:extLst>
          </p:cNvPr>
          <p:cNvCxnSpPr>
            <a:cxnSpLocks/>
          </p:cNvCxnSpPr>
          <p:nvPr/>
        </p:nvCxnSpPr>
        <p:spPr>
          <a:xfrm>
            <a:off x="1476720" y="5169705"/>
            <a:ext cx="296795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5F2E8D06-C70C-F59A-A09B-6B3B43512AE0}"/>
              </a:ext>
            </a:extLst>
          </p:cNvPr>
          <p:cNvSpPr>
            <a:spLocks noGrp="1"/>
          </p:cNvSpPr>
          <p:nvPr>
            <p:ph type="sldNum" sz="quarter" idx="12"/>
          </p:nvPr>
        </p:nvSpPr>
        <p:spPr/>
        <p:txBody>
          <a:bodyPr/>
          <a:lstStyle/>
          <a:p>
            <a:r>
              <a:rPr lang="en-US" dirty="0"/>
              <a:t>36</a:t>
            </a:r>
          </a:p>
        </p:txBody>
      </p:sp>
    </p:spTree>
    <p:extLst>
      <p:ext uri="{BB962C8B-B14F-4D97-AF65-F5344CB8AC3E}">
        <p14:creationId xmlns:p14="http://schemas.microsoft.com/office/powerpoint/2010/main" val="485997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CEC3201-305A-2F28-920C-2D2466CCAFE6}"/>
              </a:ext>
            </a:extLst>
          </p:cNvPr>
          <p:cNvSpPr>
            <a:spLocks noGrp="1"/>
          </p:cNvSpPr>
          <p:nvPr>
            <p:ph type="title"/>
          </p:nvPr>
        </p:nvSpPr>
        <p:spPr>
          <a:xfrm>
            <a:off x="838200" y="365125"/>
            <a:ext cx="9842237" cy="1325563"/>
          </a:xfrm>
        </p:spPr>
        <p:txBody>
          <a:bodyPr>
            <a:normAutofit/>
          </a:bodyPr>
          <a:lstStyle/>
          <a:p>
            <a:r>
              <a:rPr lang="en-US" sz="5600"/>
              <a:t>shinyuieditor (again)</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4D0845B-EA88-47DE-17BE-A3D14C4B83BE}"/>
              </a:ext>
            </a:extLst>
          </p:cNvPr>
          <p:cNvSpPr>
            <a:spLocks/>
          </p:cNvSpPr>
          <p:nvPr/>
        </p:nvSpPr>
        <p:spPr>
          <a:xfrm>
            <a:off x="1297491" y="2205733"/>
            <a:ext cx="9597018" cy="3971230"/>
          </a:xfrm>
          <a:prstGeom prst="rect">
            <a:avLst/>
          </a:prstGeom>
        </p:spPr>
        <p:txBody>
          <a:bodyPr>
            <a:normAutofit/>
          </a:bodyPr>
          <a:lstStyle/>
          <a:p>
            <a:pPr defTabSz="832104">
              <a:spcAft>
                <a:spcPts val="600"/>
              </a:spcAft>
            </a:pPr>
            <a:r>
              <a:rPr lang="en-US" sz="3200" kern="1200" dirty="0">
                <a:solidFill>
                  <a:schemeClr val="tx1"/>
                </a:solidFill>
                <a:latin typeface="+mn-lt"/>
                <a:ea typeface="+mn-ea"/>
                <a:cs typeface="+mn-cs"/>
              </a:rPr>
              <a:t>If needed, can go back to editing BUT …</a:t>
            </a:r>
          </a:p>
          <a:p>
            <a:pPr marL="416052" lvl="1" defTabSz="832104">
              <a:lnSpc>
                <a:spcPct val="150000"/>
              </a:lnSpc>
              <a:spcAft>
                <a:spcPts val="600"/>
              </a:spcAft>
            </a:pPr>
            <a:r>
              <a:rPr lang="en-US" sz="2800" kern="1200" dirty="0">
                <a:solidFill>
                  <a:schemeClr val="tx1"/>
                </a:solidFill>
                <a:latin typeface="+mn-lt"/>
                <a:ea typeface="+mn-ea"/>
                <a:cs typeface="+mn-cs"/>
              </a:rPr>
              <a:t>- Comments in UI will be lost</a:t>
            </a:r>
          </a:p>
          <a:p>
            <a:pPr marL="416052" lvl="1" defTabSz="832104">
              <a:lnSpc>
                <a:spcPct val="150000"/>
              </a:lnSpc>
              <a:spcAft>
                <a:spcPts val="600"/>
              </a:spcAft>
            </a:pPr>
            <a:r>
              <a:rPr lang="en-US" sz="2800" kern="1200" dirty="0">
                <a:solidFill>
                  <a:schemeClr val="tx1"/>
                </a:solidFill>
                <a:latin typeface="+mn-lt"/>
                <a:ea typeface="+mn-ea"/>
                <a:cs typeface="+mn-cs"/>
              </a:rPr>
              <a:t>- Sometimes risk of having the app code erased</a:t>
            </a:r>
          </a:p>
          <a:p>
            <a:pPr marL="416052" lvl="1" defTabSz="832104">
              <a:spcAft>
                <a:spcPts val="600"/>
              </a:spcAft>
            </a:pPr>
            <a:endParaRPr lang="en-US" sz="2548" kern="1200" dirty="0">
              <a:solidFill>
                <a:schemeClr val="tx1"/>
              </a:solidFill>
              <a:latin typeface="+mn-lt"/>
              <a:ea typeface="+mn-ea"/>
              <a:cs typeface="+mn-cs"/>
            </a:endParaRPr>
          </a:p>
          <a:p>
            <a:pPr marL="832104" lvl="2" defTabSz="832104">
              <a:spcAft>
                <a:spcPts val="600"/>
              </a:spcAft>
            </a:pPr>
            <a:r>
              <a:rPr lang="en-US" sz="3200" kern="1200" dirty="0">
                <a:solidFill>
                  <a:schemeClr val="tx1"/>
                </a:solidFill>
                <a:latin typeface="+mn-lt"/>
                <a:ea typeface="+mn-ea"/>
                <a:cs typeface="+mn-cs"/>
                <a:sym typeface="Wingdings" panose="05000000000000000000" pitchFamily="2" charset="2"/>
              </a:rPr>
              <a:t> BACK-UP YOUR CODE BEFORE RE-EDITING!!!!</a:t>
            </a:r>
            <a:endParaRPr lang="en-US" sz="3600" dirty="0"/>
          </a:p>
        </p:txBody>
      </p:sp>
      <p:cxnSp>
        <p:nvCxnSpPr>
          <p:cNvPr id="4" name="Straight Connector 3">
            <a:extLst>
              <a:ext uri="{FF2B5EF4-FFF2-40B4-BE49-F238E27FC236}">
                <a16:creationId xmlns:a16="http://schemas.microsoft.com/office/drawing/2014/main" id="{40F43DAC-1009-36C3-EBFF-ACCCA877B150}"/>
              </a:ext>
            </a:extLst>
          </p:cNvPr>
          <p:cNvCxnSpPr>
            <a:cxnSpLocks/>
          </p:cNvCxnSpPr>
          <p:nvPr/>
        </p:nvCxnSpPr>
        <p:spPr>
          <a:xfrm>
            <a:off x="1621699" y="1825625"/>
            <a:ext cx="5550316"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F9B95881-039A-1FDF-3403-8E281A2E34AE}"/>
              </a:ext>
            </a:extLst>
          </p:cNvPr>
          <p:cNvSpPr>
            <a:spLocks noGrp="1"/>
          </p:cNvSpPr>
          <p:nvPr>
            <p:ph type="sldNum" sz="quarter" idx="12"/>
          </p:nvPr>
        </p:nvSpPr>
        <p:spPr/>
        <p:txBody>
          <a:bodyPr/>
          <a:lstStyle/>
          <a:p>
            <a:r>
              <a:rPr lang="en-US" dirty="0"/>
              <a:t>37</a:t>
            </a:r>
          </a:p>
        </p:txBody>
      </p:sp>
    </p:spTree>
    <p:extLst>
      <p:ext uri="{BB962C8B-B14F-4D97-AF65-F5344CB8AC3E}">
        <p14:creationId xmlns:p14="http://schemas.microsoft.com/office/powerpoint/2010/main" val="52944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repeatCount="5000" fill="hold" nodeType="clickEffect">
                                  <p:stCondLst>
                                    <p:cond delay="0"/>
                                  </p:stCondLst>
                                  <p:childTnLst>
                                    <p:animEffect transition="out" filter="fade">
                                      <p:cBhvr>
                                        <p:cTn id="10" dur="500" tmFilter="0, 0; .2, .5; .8, .5; 1, 0"/>
                                        <p:tgtEl>
                                          <p:spTgt spid="3">
                                            <p:txEl>
                                              <p:pRg st="4" end="4"/>
                                            </p:txEl>
                                          </p:spTgt>
                                        </p:tgtEl>
                                      </p:cBhvr>
                                    </p:animEffect>
                                    <p:animScale>
                                      <p:cBhvr>
                                        <p:cTn id="11"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E5F0">
            <a:alpha val="12000"/>
          </a:srgbClr>
        </a:solidFill>
        <a:effectLst/>
      </p:bgPr>
    </p:bg>
    <p:spTree>
      <p:nvGrpSpPr>
        <p:cNvPr id="1" name=""/>
        <p:cNvGrpSpPr/>
        <p:nvPr/>
      </p:nvGrpSpPr>
      <p:grpSpPr>
        <a:xfrm>
          <a:off x="0" y="0"/>
          <a:ext cx="0" cy="0"/>
          <a:chOff x="0" y="0"/>
          <a:chExt cx="0" cy="0"/>
        </a:xfrm>
      </p:grpSpPr>
      <p:pic>
        <p:nvPicPr>
          <p:cNvPr id="26" name="Picture 25" descr="Logo&#10;&#10;Description automatically generated">
            <a:extLst>
              <a:ext uri="{FF2B5EF4-FFF2-40B4-BE49-F238E27FC236}">
                <a16:creationId xmlns:a16="http://schemas.microsoft.com/office/drawing/2014/main" id="{B26EF578-3F3B-97AF-57FD-4F08D3F99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28" y="268752"/>
            <a:ext cx="5827604" cy="1086985"/>
          </a:xfrm>
          <a:prstGeom prst="rect">
            <a:avLst/>
          </a:prstGeom>
        </p:spPr>
      </p:pic>
      <p:pic>
        <p:nvPicPr>
          <p:cNvPr id="2" name="Picture 1">
            <a:extLst>
              <a:ext uri="{FF2B5EF4-FFF2-40B4-BE49-F238E27FC236}">
                <a16:creationId xmlns:a16="http://schemas.microsoft.com/office/drawing/2014/main" id="{76A6163B-90CA-59E8-1FFD-A702CEADDF1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2754" y="2125647"/>
            <a:ext cx="11034292" cy="4041187"/>
          </a:xfrm>
          <a:prstGeom prst="rect">
            <a:avLst/>
          </a:prstGeom>
        </p:spPr>
      </p:pic>
      <p:sp>
        <p:nvSpPr>
          <p:cNvPr id="3" name="Rectangle 2">
            <a:extLst>
              <a:ext uri="{FF2B5EF4-FFF2-40B4-BE49-F238E27FC236}">
                <a16:creationId xmlns:a16="http://schemas.microsoft.com/office/drawing/2014/main" id="{E5A25D58-D16A-E558-A3FB-F89C21D2D87D}"/>
              </a:ext>
            </a:extLst>
          </p:cNvPr>
          <p:cNvSpPr/>
          <p:nvPr/>
        </p:nvSpPr>
        <p:spPr>
          <a:xfrm>
            <a:off x="3669175" y="2125647"/>
            <a:ext cx="3796496" cy="404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4" name="Rectangle 3">
            <a:extLst>
              <a:ext uri="{FF2B5EF4-FFF2-40B4-BE49-F238E27FC236}">
                <a16:creationId xmlns:a16="http://schemas.microsoft.com/office/drawing/2014/main" id="{3E155141-41CE-2222-A930-79C12BDBE2F1}"/>
              </a:ext>
            </a:extLst>
          </p:cNvPr>
          <p:cNvSpPr/>
          <p:nvPr/>
        </p:nvSpPr>
        <p:spPr>
          <a:xfrm>
            <a:off x="7465670" y="2125646"/>
            <a:ext cx="4155311" cy="404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a:ea typeface="+mn-ea"/>
              <a:cs typeface="+mn-cs"/>
            </a:endParaRPr>
          </a:p>
        </p:txBody>
      </p:sp>
      <p:sp>
        <p:nvSpPr>
          <p:cNvPr id="6" name="Slide Number Placeholder 5">
            <a:extLst>
              <a:ext uri="{FF2B5EF4-FFF2-40B4-BE49-F238E27FC236}">
                <a16:creationId xmlns:a16="http://schemas.microsoft.com/office/drawing/2014/main" id="{CD8E3D08-9F59-E022-D77A-BB070E5DAF14}"/>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5</a:t>
            </a:fld>
            <a:endParaRPr lang="en-US" dirty="0"/>
          </a:p>
        </p:txBody>
      </p:sp>
    </p:spTree>
    <p:extLst>
      <p:ext uri="{BB962C8B-B14F-4D97-AF65-F5344CB8AC3E}">
        <p14:creationId xmlns:p14="http://schemas.microsoft.com/office/powerpoint/2010/main" val="375012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595131" y="1825625"/>
            <a:ext cx="10515600" cy="3741798"/>
          </a:xfrm>
        </p:spPr>
        <p:txBody>
          <a:bodyPr anchor="ctr">
            <a:normAutofit/>
          </a:bodyPr>
          <a:lstStyle/>
          <a:p>
            <a:pPr>
              <a:lnSpc>
                <a:spcPct val="150000"/>
              </a:lnSpc>
            </a:pPr>
            <a:r>
              <a:rPr lang="en-US" dirty="0" err="1">
                <a:latin typeface="Courier New" panose="02070309020205020404" pitchFamily="49" charset="0"/>
                <a:cs typeface="Courier New" panose="02070309020205020404" pitchFamily="49" charset="0"/>
              </a:rPr>
              <a:t>runApp</a:t>
            </a:r>
            <a:r>
              <a:rPr lang="en-US" dirty="0">
                <a:latin typeface="Courier New" panose="02070309020205020404" pitchFamily="49" charset="0"/>
                <a:cs typeface="Courier New" panose="02070309020205020404" pitchFamily="49" charset="0"/>
              </a:rPr>
              <a:t>()</a:t>
            </a:r>
            <a:endParaRPr lang="en-US" dirty="0"/>
          </a:p>
          <a:p>
            <a:pPr>
              <a:lnSpc>
                <a:spcPct val="150000"/>
              </a:lnSpc>
            </a:pPr>
            <a:r>
              <a:rPr lang="en-US" b="1" dirty="0"/>
              <a:t>Run app in </a:t>
            </a:r>
            <a:r>
              <a:rPr lang="en-US" b="1" dirty="0" err="1"/>
              <a:t>Rstudio</a:t>
            </a:r>
            <a:endParaRPr lang="en-US" b="1" dirty="0"/>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stretch>
            <a:fillRect/>
          </a:stretch>
        </p:blipFill>
        <p:spPr>
          <a:xfrm>
            <a:off x="4499085" y="1820380"/>
            <a:ext cx="7485822"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241996" y="223813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9B5B5164-A304-D065-861C-B83F02B472DC}"/>
              </a:ext>
            </a:extLst>
          </p:cNvPr>
          <p:cNvSpPr>
            <a:spLocks noGrp="1"/>
          </p:cNvSpPr>
          <p:nvPr>
            <p:ph type="sldNum" sz="quarter" idx="12"/>
          </p:nvPr>
        </p:nvSpPr>
        <p:spPr/>
        <p:txBody>
          <a:bodyPr/>
          <a:lstStyle/>
          <a:p>
            <a:r>
              <a:rPr lang="en-US" dirty="0"/>
              <a:t>38</a:t>
            </a:r>
          </a:p>
        </p:txBody>
      </p:sp>
    </p:spTree>
    <p:extLst>
      <p:ext uri="{BB962C8B-B14F-4D97-AF65-F5344CB8AC3E}">
        <p14:creationId xmlns:p14="http://schemas.microsoft.com/office/powerpoint/2010/main" val="2098256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stretch>
            <a:fillRect/>
          </a:stretch>
        </p:blipFill>
        <p:spPr>
          <a:xfrm>
            <a:off x="4499085" y="1820380"/>
            <a:ext cx="7485822"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647110" y="2238132"/>
            <a:ext cx="515073"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2576167D-C100-7AAA-CF87-744C30045F9B}"/>
              </a:ext>
            </a:extLst>
          </p:cNvPr>
          <p:cNvSpPr txBox="1">
            <a:spLocks/>
          </p:cNvSpPr>
          <p:nvPr/>
        </p:nvSpPr>
        <p:spPr>
          <a:xfrm>
            <a:off x="360744" y="2686914"/>
            <a:ext cx="5145911"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err="1">
                <a:latin typeface="Courier New" panose="02070309020205020404" pitchFamily="49" charset="0"/>
                <a:cs typeface="Courier New" panose="02070309020205020404" pitchFamily="49" charset="0"/>
              </a:rPr>
              <a:t>rsconnect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deployApp</a:t>
            </a:r>
            <a:r>
              <a:rPr lang="en-US" sz="2000" dirty="0">
                <a:latin typeface="Courier New" panose="02070309020205020404" pitchFamily="49" charset="0"/>
                <a:cs typeface="Courier New" panose="02070309020205020404" pitchFamily="49" charset="0"/>
              </a:rPr>
              <a:t>() </a:t>
            </a:r>
            <a:r>
              <a:rPr lang="en-US" sz="2000" dirty="0"/>
              <a:t> </a:t>
            </a:r>
          </a:p>
          <a:p>
            <a:pPr>
              <a:lnSpc>
                <a:spcPct val="150000"/>
              </a:lnSpc>
            </a:pPr>
            <a:r>
              <a:rPr lang="en-US" b="1" dirty="0"/>
              <a:t>Publish in </a:t>
            </a:r>
            <a:r>
              <a:rPr lang="en-US" b="1" dirty="0" err="1"/>
              <a:t>Rstudio</a:t>
            </a:r>
            <a:endParaRPr lang="en-US" b="1" dirty="0"/>
          </a:p>
        </p:txBody>
      </p:sp>
      <p:sp>
        <p:nvSpPr>
          <p:cNvPr id="10" name="TextBox 9">
            <a:extLst>
              <a:ext uri="{FF2B5EF4-FFF2-40B4-BE49-F238E27FC236}">
                <a16:creationId xmlns:a16="http://schemas.microsoft.com/office/drawing/2014/main" id="{34D23912-5A6E-B3B8-A620-3ADE745DBD0D}"/>
              </a:ext>
            </a:extLst>
          </p:cNvPr>
          <p:cNvSpPr txBox="1"/>
          <p:nvPr/>
        </p:nvSpPr>
        <p:spPr>
          <a:xfrm>
            <a:off x="-115747" y="4068141"/>
            <a:ext cx="4352081" cy="1015663"/>
          </a:xfrm>
          <a:prstGeom prst="rect">
            <a:avLst/>
          </a:prstGeom>
          <a:noFill/>
        </p:spPr>
        <p:txBody>
          <a:bodyPr wrap="square">
            <a:spAutoFit/>
          </a:bodyPr>
          <a:lstStyle/>
          <a:p>
            <a:pPr lvl="2">
              <a:lnSpc>
                <a:spcPct val="150000"/>
              </a:lnSpc>
              <a:buFont typeface="Aptos" panose="020B0004020202020204" pitchFamily="34" charset="0"/>
              <a:buChar char="→"/>
            </a:pPr>
            <a:r>
              <a:rPr lang="en-US" sz="2400" strike="sngStrike" dirty="0"/>
              <a:t>  shinyapps.io</a:t>
            </a:r>
          </a:p>
          <a:p>
            <a:pPr lvl="2">
              <a:lnSpc>
                <a:spcPct val="100000"/>
              </a:lnSpc>
              <a:buFont typeface="Aptos" panose="020B0004020202020204" pitchFamily="34" charset="0"/>
              <a:buChar char="→"/>
            </a:pPr>
            <a:r>
              <a:rPr lang="en-US" sz="2400" dirty="0"/>
              <a:t>  FWC server</a:t>
            </a:r>
          </a:p>
        </p:txBody>
      </p:sp>
      <p:sp>
        <p:nvSpPr>
          <p:cNvPr id="12" name="Slide Number Placeholder 11">
            <a:extLst>
              <a:ext uri="{FF2B5EF4-FFF2-40B4-BE49-F238E27FC236}">
                <a16:creationId xmlns:a16="http://schemas.microsoft.com/office/drawing/2014/main" id="{669B167B-A605-5F0F-ECAE-655755F3AA1C}"/>
              </a:ext>
            </a:extLst>
          </p:cNvPr>
          <p:cNvSpPr>
            <a:spLocks noGrp="1"/>
          </p:cNvSpPr>
          <p:nvPr>
            <p:ph type="sldNum" sz="quarter" idx="12"/>
          </p:nvPr>
        </p:nvSpPr>
        <p:spPr/>
        <p:txBody>
          <a:bodyPr/>
          <a:lstStyle/>
          <a:p>
            <a:r>
              <a:rPr lang="en-US" dirty="0"/>
              <a:t>39</a:t>
            </a:r>
          </a:p>
        </p:txBody>
      </p:sp>
    </p:spTree>
    <p:extLst>
      <p:ext uri="{BB962C8B-B14F-4D97-AF65-F5344CB8AC3E}">
        <p14:creationId xmlns:p14="http://schemas.microsoft.com/office/powerpoint/2010/main" val="1688840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Testing and deployment</a:t>
            </a:r>
          </a:p>
        </p:txBody>
      </p:sp>
      <p:cxnSp>
        <p:nvCxnSpPr>
          <p:cNvPr id="4" name="Straight Connector 3">
            <a:extLst>
              <a:ext uri="{FF2B5EF4-FFF2-40B4-BE49-F238E27FC236}">
                <a16:creationId xmlns:a16="http://schemas.microsoft.com/office/drawing/2014/main" id="{712BA416-CAF9-32C0-6CA9-C9D2447889E2}"/>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6C091CD7-A524-273A-80B9-D25C83BB07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99085" y="1820380"/>
            <a:ext cx="7485821" cy="4242122"/>
          </a:xfrm>
          <a:prstGeom prst="rect">
            <a:avLst/>
          </a:prstGeom>
        </p:spPr>
      </p:pic>
      <p:sp>
        <p:nvSpPr>
          <p:cNvPr id="7" name="Oval 6">
            <a:extLst>
              <a:ext uri="{FF2B5EF4-FFF2-40B4-BE49-F238E27FC236}">
                <a16:creationId xmlns:a16="http://schemas.microsoft.com/office/drawing/2014/main" id="{4CF48EE7-9375-D9FA-AB57-458EA3CC9B9B}"/>
              </a:ext>
            </a:extLst>
          </p:cNvPr>
          <p:cNvSpPr/>
          <p:nvPr/>
        </p:nvSpPr>
        <p:spPr>
          <a:xfrm>
            <a:off x="8721747" y="4858671"/>
            <a:ext cx="827367" cy="49656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2576167D-C100-7AAA-CF87-744C30045F9B}"/>
              </a:ext>
            </a:extLst>
          </p:cNvPr>
          <p:cNvSpPr txBox="1">
            <a:spLocks/>
          </p:cNvSpPr>
          <p:nvPr/>
        </p:nvSpPr>
        <p:spPr>
          <a:xfrm>
            <a:off x="360744" y="2686914"/>
            <a:ext cx="5145911" cy="1325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err="1">
                <a:latin typeface="Courier New" panose="02070309020205020404" pitchFamily="49" charset="0"/>
                <a:cs typeface="Courier New" panose="02070309020205020404" pitchFamily="49" charset="0"/>
              </a:rPr>
              <a:t>rsconnect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deployApp</a:t>
            </a:r>
            <a:r>
              <a:rPr lang="en-US" sz="2000" dirty="0">
                <a:latin typeface="Courier New" panose="02070309020205020404" pitchFamily="49" charset="0"/>
                <a:cs typeface="Courier New" panose="02070309020205020404" pitchFamily="49" charset="0"/>
              </a:rPr>
              <a:t>() </a:t>
            </a:r>
            <a:r>
              <a:rPr lang="en-US" sz="2000" dirty="0"/>
              <a:t> </a:t>
            </a:r>
          </a:p>
          <a:p>
            <a:pPr>
              <a:lnSpc>
                <a:spcPct val="150000"/>
              </a:lnSpc>
            </a:pPr>
            <a:r>
              <a:rPr lang="en-US" b="1" dirty="0"/>
              <a:t>Publish in </a:t>
            </a:r>
            <a:r>
              <a:rPr lang="en-US" b="1" dirty="0" err="1"/>
              <a:t>Rstudio</a:t>
            </a:r>
            <a:endParaRPr lang="en-US" b="1" dirty="0"/>
          </a:p>
        </p:txBody>
      </p:sp>
      <p:sp>
        <p:nvSpPr>
          <p:cNvPr id="10" name="TextBox 9">
            <a:extLst>
              <a:ext uri="{FF2B5EF4-FFF2-40B4-BE49-F238E27FC236}">
                <a16:creationId xmlns:a16="http://schemas.microsoft.com/office/drawing/2014/main" id="{34D23912-5A6E-B3B8-A620-3ADE745DBD0D}"/>
              </a:ext>
            </a:extLst>
          </p:cNvPr>
          <p:cNvSpPr txBox="1"/>
          <p:nvPr/>
        </p:nvSpPr>
        <p:spPr>
          <a:xfrm>
            <a:off x="-115747" y="4068141"/>
            <a:ext cx="4352081" cy="1015663"/>
          </a:xfrm>
          <a:prstGeom prst="rect">
            <a:avLst/>
          </a:prstGeom>
          <a:noFill/>
        </p:spPr>
        <p:txBody>
          <a:bodyPr wrap="square">
            <a:spAutoFit/>
          </a:bodyPr>
          <a:lstStyle/>
          <a:p>
            <a:pPr lvl="2">
              <a:lnSpc>
                <a:spcPct val="150000"/>
              </a:lnSpc>
              <a:buFont typeface="Aptos" panose="020B0004020202020204" pitchFamily="34" charset="0"/>
              <a:buChar char="→"/>
            </a:pPr>
            <a:r>
              <a:rPr lang="en-US" sz="2400" strike="sngStrike" dirty="0"/>
              <a:t>  shinyapps.io</a:t>
            </a:r>
          </a:p>
          <a:p>
            <a:pPr lvl="2">
              <a:lnSpc>
                <a:spcPct val="100000"/>
              </a:lnSpc>
              <a:buFont typeface="Aptos" panose="020B0004020202020204" pitchFamily="34" charset="0"/>
              <a:buChar char="→"/>
            </a:pPr>
            <a:r>
              <a:rPr lang="en-US" sz="2400" dirty="0"/>
              <a:t>  FWC server</a:t>
            </a:r>
          </a:p>
        </p:txBody>
      </p:sp>
      <p:sp>
        <p:nvSpPr>
          <p:cNvPr id="5" name="Slide Number Placeholder 4">
            <a:extLst>
              <a:ext uri="{FF2B5EF4-FFF2-40B4-BE49-F238E27FC236}">
                <a16:creationId xmlns:a16="http://schemas.microsoft.com/office/drawing/2014/main" id="{001F5FA6-513C-5D04-4F99-063F125893B7}"/>
              </a:ext>
            </a:extLst>
          </p:cNvPr>
          <p:cNvSpPr>
            <a:spLocks noGrp="1"/>
          </p:cNvSpPr>
          <p:nvPr>
            <p:ph type="sldNum" sz="quarter" idx="12"/>
          </p:nvPr>
        </p:nvSpPr>
        <p:spPr/>
        <p:txBody>
          <a:bodyPr/>
          <a:lstStyle/>
          <a:p>
            <a:r>
              <a:rPr lang="en-US" dirty="0"/>
              <a:t>39</a:t>
            </a:r>
          </a:p>
        </p:txBody>
      </p:sp>
    </p:spTree>
    <p:extLst>
      <p:ext uri="{BB962C8B-B14F-4D97-AF65-F5344CB8AC3E}">
        <p14:creationId xmlns:p14="http://schemas.microsoft.com/office/powerpoint/2010/main" val="891313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3" name="Picture 2">
            <a:extLst>
              <a:ext uri="{FF2B5EF4-FFF2-40B4-BE49-F238E27FC236}">
                <a16:creationId xmlns:a16="http://schemas.microsoft.com/office/drawing/2014/main" id="{4015AC52-F0A0-CED8-3122-353032CF13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3004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7" name="Freeform: Shape 1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5" name="Content Placeholder 4" descr="A person looking at something&#10;&#10;Description automatically generated">
            <a:extLst>
              <a:ext uri="{FF2B5EF4-FFF2-40B4-BE49-F238E27FC236}">
                <a16:creationId xmlns:a16="http://schemas.microsoft.com/office/drawing/2014/main" id="{423F416A-F627-5BF7-7868-0EAD56704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39" y="780052"/>
            <a:ext cx="9271322" cy="5297896"/>
          </a:xfrm>
          <a:prstGeom prst="rect">
            <a:avLst/>
          </a:prstGeom>
        </p:spPr>
      </p:pic>
    </p:spTree>
    <p:extLst>
      <p:ext uri="{BB962C8B-B14F-4D97-AF65-F5344CB8AC3E}">
        <p14:creationId xmlns:p14="http://schemas.microsoft.com/office/powerpoint/2010/main" val="2416589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Additional options: input</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p:txBody>
          <a:bodyPr anchor="ctr"/>
          <a:lstStyle/>
          <a:p>
            <a:r>
              <a:rPr lang="en-US" dirty="0" err="1">
                <a:latin typeface="Courier New" panose="02070309020205020404" pitchFamily="49" charset="0"/>
                <a:cs typeface="Courier New" panose="02070309020205020404" pitchFamily="49" charset="0"/>
              </a:rPr>
              <a:t>actionLink</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checkboxInput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dateInput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dateRangeInput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fileInput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numericInput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textInput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passwordInput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radioButtons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E27BF069-39F2-5969-A7D2-609307AA4D8D}"/>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173C9054-D619-1A00-FB74-BD8FDFF304D0}"/>
              </a:ext>
            </a:extLst>
          </p:cNvPr>
          <p:cNvSpPr>
            <a:spLocks noGrp="1"/>
          </p:cNvSpPr>
          <p:nvPr>
            <p:ph type="sldNum" sz="quarter" idx="12"/>
          </p:nvPr>
        </p:nvSpPr>
        <p:spPr/>
        <p:txBody>
          <a:bodyPr/>
          <a:lstStyle/>
          <a:p>
            <a:r>
              <a:rPr lang="en-US" dirty="0"/>
              <a:t>41</a:t>
            </a:r>
          </a:p>
        </p:txBody>
      </p:sp>
    </p:spTree>
    <p:extLst>
      <p:ext uri="{BB962C8B-B14F-4D97-AF65-F5344CB8AC3E}">
        <p14:creationId xmlns:p14="http://schemas.microsoft.com/office/powerpoint/2010/main" val="3831286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Additional options: output</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ctr"/>
          <a:lstStyle/>
          <a:p>
            <a:r>
              <a:rPr lang="en-US" dirty="0" err="1">
                <a:latin typeface="Courier New" panose="02070309020205020404" pitchFamily="49" charset="0"/>
                <a:cs typeface="Courier New" panose="02070309020205020404" pitchFamily="49" charset="0"/>
              </a:rPr>
              <a:t>renderImage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imageOutput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renderPrint</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verbatimTextOutput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renderDataTable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dataTableOutput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renderTable</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tableOutput</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htmlOutput</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renderUI</a:t>
            </a: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rPr>
              <a:t>uiOutput</a:t>
            </a:r>
            <a:r>
              <a:rPr lang="en-US"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spTree>
    <p:extLst>
      <p:ext uri="{BB962C8B-B14F-4D97-AF65-F5344CB8AC3E}">
        <p14:creationId xmlns:p14="http://schemas.microsoft.com/office/powerpoint/2010/main" val="47570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621792" y="1161288"/>
            <a:ext cx="3602736" cy="4526280"/>
          </a:xfrm>
        </p:spPr>
        <p:txBody>
          <a:bodyPr>
            <a:normAutofit/>
          </a:bodyPr>
          <a:lstStyle/>
          <a:p>
            <a:r>
              <a:rPr lang="en-US" sz="4000"/>
              <a:t>Sharing your app</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 name="Content Placeholder 13" descr="A group of puppies carrying a stick&#10;&#10;Description automatically generated">
            <a:extLst>
              <a:ext uri="{FF2B5EF4-FFF2-40B4-BE49-F238E27FC236}">
                <a16:creationId xmlns:a16="http://schemas.microsoft.com/office/drawing/2014/main" id="{C0CE7FF6-5342-877C-B998-04253228C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254" y="1179052"/>
            <a:ext cx="6316927" cy="4499897"/>
          </a:xfrm>
          <a:prstGeom prst="rect">
            <a:avLst/>
          </a:prstGeom>
        </p:spPr>
      </p:pic>
      <p:sp>
        <p:nvSpPr>
          <p:cNvPr id="15" name="Slide Number Placeholder 5">
            <a:extLst>
              <a:ext uri="{FF2B5EF4-FFF2-40B4-BE49-F238E27FC236}">
                <a16:creationId xmlns:a16="http://schemas.microsoft.com/office/drawing/2014/main" id="{29BA24CB-4DD8-8E55-12F5-2BC937F90A0B}"/>
              </a:ext>
            </a:extLst>
          </p:cNvPr>
          <p:cNvSpPr>
            <a:spLocks noGrp="1"/>
          </p:cNvSpPr>
          <p:nvPr>
            <p:ph type="sldNum" sz="quarter" idx="12"/>
          </p:nvPr>
        </p:nvSpPr>
        <p:spPr>
          <a:xfrm>
            <a:off x="228600" y="6356352"/>
            <a:ext cx="2743200" cy="365125"/>
          </a:xfrm>
        </p:spPr>
        <p:txBody>
          <a:bodyPr/>
          <a:lstStyle/>
          <a:p>
            <a:r>
              <a:rPr lang="en-US" dirty="0"/>
              <a:t>42</a:t>
            </a:r>
          </a:p>
        </p:txBody>
      </p:sp>
    </p:spTree>
    <p:extLst>
      <p:ext uri="{BB962C8B-B14F-4D97-AF65-F5344CB8AC3E}">
        <p14:creationId xmlns:p14="http://schemas.microsoft.com/office/powerpoint/2010/main" val="1062970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Sharing your app</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lstStyle/>
          <a:p>
            <a:r>
              <a:rPr lang="en-US" dirty="0">
                <a:latin typeface="+mj-lt"/>
                <a:cs typeface="Courier New" panose="02070309020205020404" pitchFamily="49" charset="0"/>
              </a:rPr>
              <a:t>Direct link</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pic>
        <p:nvPicPr>
          <p:cNvPr id="7" name="Picture 6">
            <a:extLst>
              <a:ext uri="{FF2B5EF4-FFF2-40B4-BE49-F238E27FC236}">
                <a16:creationId xmlns:a16="http://schemas.microsoft.com/office/drawing/2014/main" id="{B947FC01-E136-412E-DC86-4FF8DD345CE8}"/>
              </a:ext>
            </a:extLst>
          </p:cNvPr>
          <p:cNvPicPr>
            <a:picLocks noChangeAspect="1"/>
          </p:cNvPicPr>
          <p:nvPr/>
        </p:nvPicPr>
        <p:blipFill rotWithShape="1">
          <a:blip r:embed="rId2"/>
          <a:srcRect t="5324" b="5324"/>
          <a:stretch/>
        </p:blipFill>
        <p:spPr>
          <a:xfrm>
            <a:off x="4059535" y="1682711"/>
            <a:ext cx="7048723" cy="4810162"/>
          </a:xfrm>
          <a:prstGeom prst="rect">
            <a:avLst/>
          </a:prstGeom>
        </p:spPr>
      </p:pic>
    </p:spTree>
    <p:extLst>
      <p:ext uri="{BB962C8B-B14F-4D97-AF65-F5344CB8AC3E}">
        <p14:creationId xmlns:p14="http://schemas.microsoft.com/office/powerpoint/2010/main" val="1506889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Sharing your app</a:t>
            </a: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lstStyle/>
          <a:p>
            <a:r>
              <a:rPr lang="en-US" dirty="0">
                <a:latin typeface="+mj-lt"/>
                <a:cs typeface="Courier New" panose="02070309020205020404" pitchFamily="49" charset="0"/>
              </a:rPr>
              <a:t>Direct link</a:t>
            </a:r>
          </a:p>
          <a:p>
            <a:r>
              <a:rPr lang="en-US" dirty="0">
                <a:latin typeface="+mj-lt"/>
                <a:cs typeface="Courier New" panose="02070309020205020404" pitchFamily="49" charset="0"/>
              </a:rPr>
              <a:t>Embedded in </a:t>
            </a:r>
            <a:r>
              <a:rPr lang="en-US" dirty="0" err="1">
                <a:latin typeface="+mj-lt"/>
                <a:cs typeface="Courier New" panose="02070309020205020404" pitchFamily="49" charset="0"/>
              </a:rPr>
              <a:t>iframe</a:t>
            </a:r>
            <a:endParaRPr lang="en-US" dirty="0">
              <a:latin typeface="+mj-lt"/>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sp>
        <p:nvSpPr>
          <p:cNvPr id="9" name="TextBox 8">
            <a:extLst>
              <a:ext uri="{FF2B5EF4-FFF2-40B4-BE49-F238E27FC236}">
                <a16:creationId xmlns:a16="http://schemas.microsoft.com/office/drawing/2014/main" id="{C0F57B4C-6D60-F85C-A09F-9332EF37787A}"/>
              </a:ext>
            </a:extLst>
          </p:cNvPr>
          <p:cNvSpPr txBox="1"/>
          <p:nvPr/>
        </p:nvSpPr>
        <p:spPr>
          <a:xfrm>
            <a:off x="647506" y="3431084"/>
            <a:ext cx="10896988" cy="1703624"/>
          </a:xfrm>
          <a:prstGeom prst="rect">
            <a:avLst/>
          </a:prstGeom>
          <a:noFill/>
          <a:ln>
            <a:solidFill>
              <a:schemeClr val="tx2"/>
            </a:solidFill>
          </a:ln>
        </p:spPr>
        <p:txBody>
          <a:bodyPr wrap="square" anchor="ctr">
            <a:normAutofit/>
          </a:bodyPr>
          <a:lstStyle/>
          <a:p>
            <a:pPr marL="914400" lvl="2"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iframe</a:t>
            </a:r>
            <a:r>
              <a:rPr lang="en-US" dirty="0">
                <a:latin typeface="Courier New" panose="02070309020205020404" pitchFamily="49" charset="0"/>
                <a:cs typeface="Courier New" panose="02070309020205020404" pitchFamily="49" charset="0"/>
              </a:rPr>
              <a:t> height="800" width="100%" frameborder="no" </a:t>
            </a:r>
            <a:r>
              <a:rPr lang="en-US" dirty="0" err="1">
                <a:latin typeface="Courier New" panose="02070309020205020404" pitchFamily="49" charset="0"/>
                <a:cs typeface="Courier New" panose="02070309020205020404" pitchFamily="49" charset="0"/>
              </a:rPr>
              <a:t>src</a:t>
            </a:r>
            <a:r>
              <a:rPr lang="en-US" dirty="0">
                <a:latin typeface="Courier New" panose="02070309020205020404" pitchFamily="49" charset="0"/>
                <a:cs typeface="Courier New" panose="02070309020205020404" pitchFamily="49" charset="0"/>
              </a:rPr>
              <a:t>="https://biostats-modeling.shinyapps.io/Black-bear-trajectory/"&gt; &lt;/</a:t>
            </a:r>
            <a:r>
              <a:rPr lang="en-US" dirty="0" err="1">
                <a:latin typeface="Courier New" panose="02070309020205020404" pitchFamily="49" charset="0"/>
                <a:cs typeface="Courier New" panose="02070309020205020404" pitchFamily="49" charset="0"/>
              </a:rPr>
              <a:t>iframe</a:t>
            </a:r>
            <a:r>
              <a:rPr lang="en-US"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809285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2D051-E73B-3646-AEF7-8D4753A90CD3}"/>
              </a:ext>
            </a:extLst>
          </p:cNvPr>
          <p:cNvSpPr>
            <a:spLocks noGrp="1"/>
          </p:cNvSpPr>
          <p:nvPr>
            <p:ph type="title"/>
          </p:nvPr>
        </p:nvSpPr>
        <p:spPr/>
        <p:txBody>
          <a:bodyPr/>
          <a:lstStyle/>
          <a:p>
            <a:r>
              <a:rPr lang="en-US" dirty="0">
                <a:solidFill>
                  <a:schemeClr val="tx2"/>
                </a:solidFill>
                <a:latin typeface="Aptos Display" panose="020B0004020202020204" pitchFamily="34" charset="0"/>
              </a:rPr>
              <a:t>Shiny app typical structure</a:t>
            </a:r>
          </a:p>
        </p:txBody>
      </p:sp>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67268"/>
            <a:ext cx="10515600" cy="4351338"/>
          </a:xfrm>
        </p:spPr>
        <p:txBody>
          <a:bodyPr/>
          <a:lstStyle/>
          <a:p>
            <a:r>
              <a:rPr lang="en-US" dirty="0"/>
              <a:t>One R script file: </a:t>
            </a:r>
            <a:r>
              <a:rPr lang="en-US" dirty="0" err="1"/>
              <a:t>app.R</a:t>
            </a:r>
            <a:r>
              <a:rPr lang="en-US" dirty="0"/>
              <a:t>  (or </a:t>
            </a:r>
            <a:r>
              <a:rPr lang="en-US" dirty="0" err="1"/>
              <a:t>server.R</a:t>
            </a:r>
            <a:r>
              <a:rPr lang="en-US" dirty="0"/>
              <a:t> and UI.R)</a:t>
            </a:r>
          </a:p>
          <a:p>
            <a:endParaRPr lang="en-US" sz="1000" dirty="0"/>
          </a:p>
          <a:p>
            <a:r>
              <a:rPr lang="en-US" dirty="0"/>
              <a:t>General steps:</a:t>
            </a:r>
          </a:p>
          <a:p>
            <a:pPr lvl="1"/>
            <a:r>
              <a:rPr lang="en-US" dirty="0"/>
              <a:t>Loading libraries</a:t>
            </a:r>
          </a:p>
          <a:p>
            <a:pPr lvl="1"/>
            <a:r>
              <a:rPr lang="en-US" dirty="0"/>
              <a:t>Loading data (optional)</a:t>
            </a:r>
          </a:p>
          <a:p>
            <a:pPr lvl="1"/>
            <a:r>
              <a:rPr lang="en-US" dirty="0"/>
              <a:t>Declaring the user interface</a:t>
            </a:r>
          </a:p>
          <a:p>
            <a:pPr lvl="1"/>
            <a:r>
              <a:rPr lang="en-US" dirty="0"/>
              <a:t>Defining the server function</a:t>
            </a:r>
          </a:p>
          <a:p>
            <a:pPr lvl="1"/>
            <a:r>
              <a:rPr lang="en-US" dirty="0"/>
              <a:t>Launching the app </a:t>
            </a:r>
          </a:p>
        </p:txBody>
      </p:sp>
      <p:cxnSp>
        <p:nvCxnSpPr>
          <p:cNvPr id="4" name="Straight Connector 3">
            <a:extLst>
              <a:ext uri="{FF2B5EF4-FFF2-40B4-BE49-F238E27FC236}">
                <a16:creationId xmlns:a16="http://schemas.microsoft.com/office/drawing/2014/main" id="{2DD63187-6D8B-9DE9-E97A-0C79008DA6AB}"/>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Slide Number Placeholder 5">
            <a:extLst>
              <a:ext uri="{FF2B5EF4-FFF2-40B4-BE49-F238E27FC236}">
                <a16:creationId xmlns:a16="http://schemas.microsoft.com/office/drawing/2014/main" id="{FCBE2227-35F3-9E12-7C39-149B2ED41343}"/>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6</a:t>
            </a:fld>
            <a:endParaRPr lang="en-US" dirty="0"/>
          </a:p>
        </p:txBody>
      </p:sp>
    </p:spTree>
    <p:extLst>
      <p:ext uri="{BB962C8B-B14F-4D97-AF65-F5344CB8AC3E}">
        <p14:creationId xmlns:p14="http://schemas.microsoft.com/office/powerpoint/2010/main" val="247076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dirty="0">
                <a:solidFill>
                  <a:schemeClr val="tx2"/>
                </a:solidFill>
              </a:rPr>
              <a:t>Sharing your app</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440349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42</a:t>
            </a:r>
          </a:p>
        </p:txBody>
      </p:sp>
      <p:pic>
        <p:nvPicPr>
          <p:cNvPr id="9" name="Picture 8">
            <a:extLst>
              <a:ext uri="{FF2B5EF4-FFF2-40B4-BE49-F238E27FC236}">
                <a16:creationId xmlns:a16="http://schemas.microsoft.com/office/drawing/2014/main" id="{32778167-B5FD-8C26-759F-599695BF4218}"/>
              </a:ext>
            </a:extLst>
          </p:cNvPr>
          <p:cNvPicPr>
            <a:picLocks noChangeAspect="1"/>
          </p:cNvPicPr>
          <p:nvPr/>
        </p:nvPicPr>
        <p:blipFill>
          <a:blip r:embed="rId2"/>
          <a:stretch>
            <a:fillRect/>
          </a:stretch>
        </p:blipFill>
        <p:spPr>
          <a:xfrm>
            <a:off x="5887623" y="0"/>
            <a:ext cx="6304377" cy="6858000"/>
          </a:xfrm>
          <a:prstGeom prst="rect">
            <a:avLst/>
          </a:prstGeom>
        </p:spPr>
      </p:pic>
      <p:sp>
        <p:nvSpPr>
          <p:cNvPr id="11" name="Content Placeholder 2">
            <a:extLst>
              <a:ext uri="{FF2B5EF4-FFF2-40B4-BE49-F238E27FC236}">
                <a16:creationId xmlns:a16="http://schemas.microsoft.com/office/drawing/2014/main" id="{D9499F60-BEEC-0193-41B4-981D5EC7C51E}"/>
              </a:ext>
            </a:extLst>
          </p:cNvPr>
          <p:cNvSpPr>
            <a:spLocks noGrp="1"/>
          </p:cNvSpPr>
          <p:nvPr>
            <p:ph idx="1"/>
          </p:nvPr>
        </p:nvSpPr>
        <p:spPr>
          <a:xfrm>
            <a:off x="838200" y="1825625"/>
            <a:ext cx="10515600" cy="4351338"/>
          </a:xfrm>
        </p:spPr>
        <p:txBody>
          <a:bodyPr anchor="t"/>
          <a:lstStyle/>
          <a:p>
            <a:r>
              <a:rPr lang="en-US" dirty="0">
                <a:latin typeface="+mj-lt"/>
                <a:cs typeface="Courier New" panose="02070309020205020404" pitchFamily="49" charset="0"/>
              </a:rPr>
              <a:t>Direct link</a:t>
            </a:r>
          </a:p>
          <a:p>
            <a:r>
              <a:rPr lang="en-US" dirty="0">
                <a:latin typeface="+mj-lt"/>
                <a:cs typeface="Courier New" panose="02070309020205020404" pitchFamily="49" charset="0"/>
              </a:rPr>
              <a:t>Embedded in </a:t>
            </a:r>
            <a:r>
              <a:rPr lang="en-US" dirty="0" err="1">
                <a:latin typeface="+mj-lt"/>
                <a:cs typeface="Courier New" panose="02070309020205020404" pitchFamily="49" charset="0"/>
              </a:rPr>
              <a:t>iframe</a:t>
            </a:r>
            <a:endParaRPr lang="en-US" dirty="0">
              <a:latin typeface="+mj-lt"/>
              <a:cs typeface="Courier New" panose="02070309020205020404" pitchFamily="49" charset="0"/>
            </a:endParaRPr>
          </a:p>
        </p:txBody>
      </p:sp>
    </p:spTree>
    <p:extLst>
      <p:ext uri="{BB962C8B-B14F-4D97-AF65-F5344CB8AC3E}">
        <p14:creationId xmlns:p14="http://schemas.microsoft.com/office/powerpoint/2010/main" val="1357137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0F96737-71AE-D749-F768-046A5F772A78}"/>
              </a:ext>
            </a:extLst>
          </p:cNvPr>
          <p:cNvSpPr>
            <a:spLocks noGrp="1"/>
          </p:cNvSpPr>
          <p:nvPr>
            <p:ph type="title"/>
          </p:nvPr>
        </p:nvSpPr>
        <p:spPr>
          <a:xfrm>
            <a:off x="479394" y="1070800"/>
            <a:ext cx="3939688" cy="5583126"/>
          </a:xfrm>
        </p:spPr>
        <p:txBody>
          <a:bodyPr>
            <a:normAutofit/>
          </a:bodyPr>
          <a:lstStyle/>
          <a:p>
            <a:pPr algn="r"/>
            <a:r>
              <a:rPr lang="en-US" sz="5000" dirty="0"/>
              <a:t>Customization</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CB73E2-36AC-01AE-C1D9-2111C4A0043C}"/>
              </a:ext>
            </a:extLst>
          </p:cNvPr>
          <p:cNvSpPr>
            <a:spLocks/>
          </p:cNvSpPr>
          <p:nvPr/>
        </p:nvSpPr>
        <p:spPr>
          <a:xfrm>
            <a:off x="5729468" y="2338086"/>
            <a:ext cx="5624332" cy="3437681"/>
          </a:xfrm>
          <a:prstGeom prst="rect">
            <a:avLst/>
          </a:prstGeom>
        </p:spPr>
        <p:txBody>
          <a:bodyPr anchor="ctr"/>
          <a:lstStyle/>
          <a:p>
            <a:pPr defTabSz="539496">
              <a:spcAft>
                <a:spcPts val="600"/>
              </a:spcAft>
            </a:pPr>
            <a:r>
              <a:rPr lang="en-US" sz="3200" dirty="0"/>
              <a:t>Widgets</a:t>
            </a:r>
          </a:p>
          <a:p>
            <a:pPr defTabSz="539496">
              <a:spcAft>
                <a:spcPts val="600"/>
              </a:spcAft>
            </a:pPr>
            <a:r>
              <a:rPr lang="en-US" sz="3200" dirty="0"/>
              <a:t>Dashboards</a:t>
            </a:r>
          </a:p>
          <a:p>
            <a:pPr defTabSz="539496">
              <a:spcAft>
                <a:spcPts val="600"/>
              </a:spcAft>
            </a:pPr>
            <a:r>
              <a:rPr lang="en-US" sz="3200" kern="1200" dirty="0">
                <a:solidFill>
                  <a:schemeClr val="tx1"/>
                </a:solidFill>
                <a:latin typeface="+mn-lt"/>
                <a:ea typeface="+mn-ea"/>
                <a:cs typeface="+mn-cs"/>
              </a:rPr>
              <a:t>Tabs</a:t>
            </a:r>
          </a:p>
          <a:p>
            <a:pPr defTabSz="539496">
              <a:spcAft>
                <a:spcPts val="600"/>
              </a:spcAft>
            </a:pPr>
            <a:r>
              <a:rPr lang="en-US" sz="3200" kern="1200" dirty="0">
                <a:solidFill>
                  <a:schemeClr val="tx1"/>
                </a:solidFill>
                <a:latin typeface="+mn-lt"/>
                <a:ea typeface="+mn-ea"/>
                <a:cs typeface="+mn-cs"/>
              </a:rPr>
              <a:t>HTML</a:t>
            </a:r>
          </a:p>
          <a:p>
            <a:pPr defTabSz="539496">
              <a:spcAft>
                <a:spcPts val="600"/>
              </a:spcAft>
            </a:pPr>
            <a:r>
              <a:rPr lang="en-US" sz="3200" kern="1200" dirty="0">
                <a:solidFill>
                  <a:schemeClr val="tx1"/>
                </a:solidFill>
                <a:latin typeface="+mn-lt"/>
                <a:ea typeface="+mn-ea"/>
                <a:cs typeface="+mn-cs"/>
              </a:rPr>
              <a:t>CSS</a:t>
            </a:r>
          </a:p>
          <a:p>
            <a:pPr defTabSz="539496">
              <a:spcAft>
                <a:spcPts val="600"/>
              </a:spcAft>
            </a:pPr>
            <a:r>
              <a:rPr lang="en-US" sz="3200" kern="1200" dirty="0">
                <a:solidFill>
                  <a:schemeClr val="tx1"/>
                </a:solidFill>
                <a:latin typeface="+mn-lt"/>
                <a:ea typeface="+mn-ea"/>
                <a:cs typeface="+mn-cs"/>
              </a:rPr>
              <a:t>Theming </a:t>
            </a:r>
            <a:endParaRPr lang="en-US" sz="5400" dirty="0"/>
          </a:p>
        </p:txBody>
      </p:sp>
      <p:cxnSp>
        <p:nvCxnSpPr>
          <p:cNvPr id="4" name="Straight Connector 3">
            <a:extLst>
              <a:ext uri="{FF2B5EF4-FFF2-40B4-BE49-F238E27FC236}">
                <a16:creationId xmlns:a16="http://schemas.microsoft.com/office/drawing/2014/main" id="{CA136E64-3F08-4AA0-25CC-D876B4BC4ABE}"/>
              </a:ext>
            </a:extLst>
          </p:cNvPr>
          <p:cNvCxnSpPr>
            <a:cxnSpLocks/>
          </p:cNvCxnSpPr>
          <p:nvPr/>
        </p:nvCxnSpPr>
        <p:spPr>
          <a:xfrm>
            <a:off x="1048456" y="4324754"/>
            <a:ext cx="3511969"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C30D5577-C500-52BD-B804-4432ACF0A21F}"/>
              </a:ext>
            </a:extLst>
          </p:cNvPr>
          <p:cNvSpPr>
            <a:spLocks noGrp="1"/>
          </p:cNvSpPr>
          <p:nvPr>
            <p:ph type="sldNum" sz="quarter" idx="12"/>
          </p:nvPr>
        </p:nvSpPr>
        <p:spPr/>
        <p:txBody>
          <a:bodyPr/>
          <a:lstStyle/>
          <a:p>
            <a:r>
              <a:rPr lang="en-US" dirty="0"/>
              <a:t>43</a:t>
            </a:r>
          </a:p>
        </p:txBody>
      </p:sp>
    </p:spTree>
    <p:extLst>
      <p:ext uri="{BB962C8B-B14F-4D97-AF65-F5344CB8AC3E}">
        <p14:creationId xmlns:p14="http://schemas.microsoft.com/office/powerpoint/2010/main" val="695461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stretch>
            <a:fillRect/>
          </a:stretch>
        </p:blipFill>
        <p:spPr>
          <a:xfrm>
            <a:off x="4866403" y="1772107"/>
            <a:ext cx="7047770" cy="4404856"/>
          </a:xfrm>
          <a:prstGeom prst="rect">
            <a:avLst/>
          </a:prstGeom>
        </p:spPr>
      </p:pic>
    </p:spTree>
    <p:extLst>
      <p:ext uri="{BB962C8B-B14F-4D97-AF65-F5344CB8AC3E}">
        <p14:creationId xmlns:p14="http://schemas.microsoft.com/office/powerpoint/2010/main" val="893950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6403" y="1772107"/>
            <a:ext cx="7047769" cy="4404856"/>
          </a:xfrm>
          <a:prstGeom prst="rect">
            <a:avLst/>
          </a:prstGeom>
        </p:spPr>
      </p:pic>
    </p:spTree>
    <p:extLst>
      <p:ext uri="{BB962C8B-B14F-4D97-AF65-F5344CB8AC3E}">
        <p14:creationId xmlns:p14="http://schemas.microsoft.com/office/powerpoint/2010/main" val="1144700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stretch>
            <a:fillRect/>
          </a:stretch>
        </p:blipFill>
        <p:spPr>
          <a:xfrm>
            <a:off x="4866403" y="1772107"/>
            <a:ext cx="7047770" cy="4404856"/>
          </a:xfrm>
          <a:prstGeom prst="rect">
            <a:avLst/>
          </a:prstGeom>
        </p:spPr>
      </p:pic>
    </p:spTree>
    <p:extLst>
      <p:ext uri="{BB962C8B-B14F-4D97-AF65-F5344CB8AC3E}">
        <p14:creationId xmlns:p14="http://schemas.microsoft.com/office/powerpoint/2010/main" val="2766208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6403" y="1772107"/>
            <a:ext cx="7047769" cy="4404856"/>
          </a:xfrm>
          <a:prstGeom prst="rect">
            <a:avLst/>
          </a:prstGeom>
        </p:spPr>
      </p:pic>
    </p:spTree>
    <p:extLst>
      <p:ext uri="{BB962C8B-B14F-4D97-AF65-F5344CB8AC3E}">
        <p14:creationId xmlns:p14="http://schemas.microsoft.com/office/powerpoint/2010/main" val="2529218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a:t>
            </a:r>
            <a:r>
              <a:rPr lang="en-US" dirty="0" err="1">
                <a:solidFill>
                  <a:schemeClr val="tx2"/>
                </a:solidFill>
              </a:rPr>
              <a:t>shinyWidgets</a:t>
            </a:r>
            <a:endParaRPr lang="en-US" dirty="0">
              <a:solidFill>
                <a:schemeClr val="tx2"/>
              </a:solidFill>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772107"/>
            <a:ext cx="10944828" cy="4404856"/>
          </a:xfrm>
        </p:spPr>
        <p:txBody>
          <a:bodyPr anchor="ctr">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shinyWidgets</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shinydashboard</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shinyWidgetsGallery</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44</a:t>
            </a:r>
          </a:p>
        </p:txBody>
      </p:sp>
      <p:pic>
        <p:nvPicPr>
          <p:cNvPr id="11" name="Picture 10">
            <a:extLst>
              <a:ext uri="{FF2B5EF4-FFF2-40B4-BE49-F238E27FC236}">
                <a16:creationId xmlns:a16="http://schemas.microsoft.com/office/drawing/2014/main" id="{8A030068-C366-E0B4-BBE6-1A18E6BF15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6403" y="1772107"/>
            <a:ext cx="7047769" cy="4404855"/>
          </a:xfrm>
          <a:prstGeom prst="rect">
            <a:avLst/>
          </a:prstGeom>
        </p:spPr>
      </p:pic>
    </p:spTree>
    <p:extLst>
      <p:ext uri="{BB962C8B-B14F-4D97-AF65-F5344CB8AC3E}">
        <p14:creationId xmlns:p14="http://schemas.microsoft.com/office/powerpoint/2010/main" val="23296914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dashboards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45</a:t>
            </a:r>
          </a:p>
        </p:txBody>
      </p:sp>
      <p:pic>
        <p:nvPicPr>
          <p:cNvPr id="9" name="Picture 8">
            <a:extLst>
              <a:ext uri="{FF2B5EF4-FFF2-40B4-BE49-F238E27FC236}">
                <a16:creationId xmlns:a16="http://schemas.microsoft.com/office/drawing/2014/main" id="{6ADC32FA-3821-8FC3-63C8-8770292EB9F0}"/>
              </a:ext>
            </a:extLst>
          </p:cNvPr>
          <p:cNvPicPr>
            <a:picLocks noChangeAspect="1"/>
          </p:cNvPicPr>
          <p:nvPr/>
        </p:nvPicPr>
        <p:blipFill rotWithShape="1">
          <a:blip r:embed="rId2"/>
          <a:srcRect b="33687"/>
          <a:stretch/>
        </p:blipFill>
        <p:spPr>
          <a:xfrm>
            <a:off x="609600" y="1749659"/>
            <a:ext cx="10972800" cy="4547724"/>
          </a:xfrm>
          <a:prstGeom prst="rect">
            <a:avLst/>
          </a:prstGeom>
        </p:spPr>
      </p:pic>
    </p:spTree>
    <p:extLst>
      <p:ext uri="{BB962C8B-B14F-4D97-AF65-F5344CB8AC3E}">
        <p14:creationId xmlns:p14="http://schemas.microsoft.com/office/powerpoint/2010/main" val="1436865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tabs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46</a:t>
            </a:r>
          </a:p>
        </p:txBody>
      </p:sp>
      <p:pic>
        <p:nvPicPr>
          <p:cNvPr id="5" name="Picture 4">
            <a:extLst>
              <a:ext uri="{FF2B5EF4-FFF2-40B4-BE49-F238E27FC236}">
                <a16:creationId xmlns:a16="http://schemas.microsoft.com/office/drawing/2014/main" id="{59917DE1-47CE-2A1A-315E-69E3557AC2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72871" y="1599421"/>
            <a:ext cx="7397111" cy="4955158"/>
          </a:xfrm>
          <a:prstGeom prst="rect">
            <a:avLst/>
          </a:prstGeom>
        </p:spPr>
      </p:pic>
    </p:spTree>
    <p:extLst>
      <p:ext uri="{BB962C8B-B14F-4D97-AF65-F5344CB8AC3E}">
        <p14:creationId xmlns:p14="http://schemas.microsoft.com/office/powerpoint/2010/main" val="3020443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tabs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46</a:t>
            </a:r>
          </a:p>
        </p:txBody>
      </p:sp>
      <p:pic>
        <p:nvPicPr>
          <p:cNvPr id="5" name="Picture 4">
            <a:extLst>
              <a:ext uri="{FF2B5EF4-FFF2-40B4-BE49-F238E27FC236}">
                <a16:creationId xmlns:a16="http://schemas.microsoft.com/office/drawing/2014/main" id="{59917DE1-47CE-2A1A-315E-69E3557AC2C0}"/>
              </a:ext>
            </a:extLst>
          </p:cNvPr>
          <p:cNvPicPr>
            <a:picLocks noChangeAspect="1"/>
          </p:cNvPicPr>
          <p:nvPr/>
        </p:nvPicPr>
        <p:blipFill>
          <a:blip r:embed="rId2"/>
          <a:stretch>
            <a:fillRect/>
          </a:stretch>
        </p:blipFill>
        <p:spPr>
          <a:xfrm>
            <a:off x="2272871" y="1599421"/>
            <a:ext cx="7397112" cy="4955158"/>
          </a:xfrm>
          <a:prstGeom prst="rect">
            <a:avLst/>
          </a:prstGeom>
        </p:spPr>
      </p:pic>
    </p:spTree>
    <p:extLst>
      <p:ext uri="{BB962C8B-B14F-4D97-AF65-F5344CB8AC3E}">
        <p14:creationId xmlns:p14="http://schemas.microsoft.com/office/powerpoint/2010/main" val="202406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47172"/>
            <a:ext cx="10515600" cy="4351338"/>
          </a:xfrm>
        </p:spPr>
        <p:txBody>
          <a:bodyPr/>
          <a:lstStyle/>
          <a:p>
            <a:r>
              <a:rPr lang="en-US" dirty="0"/>
              <a:t>UI structure</a:t>
            </a:r>
          </a:p>
          <a:p>
            <a:pPr lvl="1"/>
            <a:r>
              <a:rPr lang="en-US" dirty="0"/>
              <a:t>Defining look</a:t>
            </a:r>
          </a:p>
          <a:p>
            <a:pPr lvl="1"/>
            <a:r>
              <a:rPr lang="en-US" dirty="0"/>
              <a:t>Setting up inputs</a:t>
            </a:r>
          </a:p>
          <a:p>
            <a:pPr lvl="1"/>
            <a:r>
              <a:rPr lang="en-US" dirty="0"/>
              <a:t>Displaying outputs</a:t>
            </a:r>
          </a:p>
          <a:p>
            <a:pPr lvl="1"/>
            <a:endParaRPr lang="en-US" sz="1200" dirty="0"/>
          </a:p>
          <a:p>
            <a:r>
              <a:rPr lang="en-US" dirty="0"/>
              <a:t>Server structure</a:t>
            </a:r>
          </a:p>
          <a:p>
            <a:pPr lvl="1"/>
            <a:r>
              <a:rPr lang="en-US" dirty="0"/>
              <a:t>Monitoring inputs</a:t>
            </a:r>
          </a:p>
          <a:p>
            <a:pPr lvl="1"/>
            <a:r>
              <a:rPr lang="en-US" dirty="0"/>
              <a:t>Performing computations</a:t>
            </a:r>
          </a:p>
          <a:p>
            <a:pPr lvl="1"/>
            <a:r>
              <a:rPr lang="en-US" dirty="0"/>
              <a:t>Creating outputs</a:t>
            </a:r>
          </a:p>
          <a:p>
            <a:pPr lvl="1"/>
            <a:endParaRPr lang="en-US" dirty="0"/>
          </a:p>
        </p:txBody>
      </p:sp>
      <p:sp>
        <p:nvSpPr>
          <p:cNvPr id="8" name="Title 1">
            <a:extLst>
              <a:ext uri="{FF2B5EF4-FFF2-40B4-BE49-F238E27FC236}">
                <a16:creationId xmlns:a16="http://schemas.microsoft.com/office/drawing/2014/main" id="{E36EBB48-C04A-2C30-0C55-DC3082627BFC}"/>
              </a:ext>
            </a:extLst>
          </p:cNvPr>
          <p:cNvSpPr>
            <a:spLocks noGrp="1"/>
          </p:cNvSpPr>
          <p:nvPr>
            <p:ph type="title"/>
          </p:nvPr>
        </p:nvSpPr>
        <p:spPr>
          <a:xfrm>
            <a:off x="838200" y="365125"/>
            <a:ext cx="10515600" cy="1325563"/>
          </a:xfrm>
        </p:spPr>
        <p:txBody>
          <a:bodyPr/>
          <a:lstStyle/>
          <a:p>
            <a:r>
              <a:rPr lang="en-US" dirty="0">
                <a:solidFill>
                  <a:schemeClr val="tx2"/>
                </a:solidFill>
                <a:latin typeface="Aptos Display" panose="020B0004020202020204" pitchFamily="34" charset="0"/>
              </a:rPr>
              <a:t>Shiny app typical structure</a:t>
            </a:r>
          </a:p>
        </p:txBody>
      </p:sp>
      <p:cxnSp>
        <p:nvCxnSpPr>
          <p:cNvPr id="9" name="Straight Connector 8">
            <a:extLst>
              <a:ext uri="{FF2B5EF4-FFF2-40B4-BE49-F238E27FC236}">
                <a16:creationId xmlns:a16="http://schemas.microsoft.com/office/drawing/2014/main" id="{3D4AF5A3-ABC5-8BF1-EFAE-095D2E10B221}"/>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Slide Number Placeholder 5">
            <a:extLst>
              <a:ext uri="{FF2B5EF4-FFF2-40B4-BE49-F238E27FC236}">
                <a16:creationId xmlns:a16="http://schemas.microsoft.com/office/drawing/2014/main" id="{B11FA819-9673-6982-16D9-7264A19488C1}"/>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7</a:t>
            </a:fld>
            <a:endParaRPr lang="en-US" dirty="0"/>
          </a:p>
        </p:txBody>
      </p:sp>
    </p:spTree>
    <p:extLst>
      <p:ext uri="{BB962C8B-B14F-4D97-AF65-F5344CB8AC3E}">
        <p14:creationId xmlns:p14="http://schemas.microsoft.com/office/powerpoint/2010/main" val="3255545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tabs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47</a:t>
            </a:r>
          </a:p>
        </p:txBody>
      </p:sp>
      <p:pic>
        <p:nvPicPr>
          <p:cNvPr id="7" name="Picture 6">
            <a:extLst>
              <a:ext uri="{FF2B5EF4-FFF2-40B4-BE49-F238E27FC236}">
                <a16:creationId xmlns:a16="http://schemas.microsoft.com/office/drawing/2014/main" id="{6F27A0A0-A483-87E9-AD1C-83FA1C281EBE}"/>
              </a:ext>
            </a:extLst>
          </p:cNvPr>
          <p:cNvPicPr>
            <a:picLocks noChangeAspect="1"/>
          </p:cNvPicPr>
          <p:nvPr/>
        </p:nvPicPr>
        <p:blipFill>
          <a:blip r:embed="rId2"/>
          <a:stretch>
            <a:fillRect/>
          </a:stretch>
        </p:blipFill>
        <p:spPr>
          <a:xfrm>
            <a:off x="1682786" y="1666320"/>
            <a:ext cx="8826428" cy="5191680"/>
          </a:xfrm>
          <a:prstGeom prst="rect">
            <a:avLst/>
          </a:prstGeom>
        </p:spPr>
      </p:pic>
    </p:spTree>
    <p:extLst>
      <p:ext uri="{BB962C8B-B14F-4D97-AF65-F5344CB8AC3E}">
        <p14:creationId xmlns:p14="http://schemas.microsoft.com/office/powerpoint/2010/main" val="7684001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 (bonus)</a:t>
            </a:r>
            <a:r>
              <a:rPr lang="en-US" dirty="0">
                <a:solidFill>
                  <a:schemeClr val="tx2"/>
                </a:solidFill>
              </a:rPr>
              <a:t>: tooltips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48</a:t>
            </a:r>
          </a:p>
        </p:txBody>
      </p:sp>
      <p:pic>
        <p:nvPicPr>
          <p:cNvPr id="7" name="Picture 6">
            <a:extLst>
              <a:ext uri="{FF2B5EF4-FFF2-40B4-BE49-F238E27FC236}">
                <a16:creationId xmlns:a16="http://schemas.microsoft.com/office/drawing/2014/main" id="{6F27A0A0-A483-87E9-AD1C-83FA1C281EBE}"/>
              </a:ext>
            </a:extLst>
          </p:cNvPr>
          <p:cNvPicPr>
            <a:picLocks noChangeAspect="1"/>
          </p:cNvPicPr>
          <p:nvPr/>
        </p:nvPicPr>
        <p:blipFill>
          <a:blip r:embed="rId2"/>
          <a:stretch>
            <a:fillRect/>
          </a:stretch>
        </p:blipFill>
        <p:spPr>
          <a:xfrm>
            <a:off x="1682786" y="1666320"/>
            <a:ext cx="8826428" cy="5191680"/>
          </a:xfrm>
          <a:prstGeom prst="rect">
            <a:avLst/>
          </a:prstGeom>
        </p:spPr>
      </p:pic>
      <p:sp>
        <p:nvSpPr>
          <p:cNvPr id="3" name="Oval 2">
            <a:extLst>
              <a:ext uri="{FF2B5EF4-FFF2-40B4-BE49-F238E27FC236}">
                <a16:creationId xmlns:a16="http://schemas.microsoft.com/office/drawing/2014/main" id="{282B4178-68D5-BA26-6261-60427F63A10F}"/>
              </a:ext>
            </a:extLst>
          </p:cNvPr>
          <p:cNvSpPr/>
          <p:nvPr/>
        </p:nvSpPr>
        <p:spPr>
          <a:xfrm>
            <a:off x="2597543" y="5012860"/>
            <a:ext cx="2120113" cy="1137087"/>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86607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HTML</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49</a:t>
            </a:r>
          </a:p>
        </p:txBody>
      </p:sp>
      <p:pic>
        <p:nvPicPr>
          <p:cNvPr id="7" name="Picture 6">
            <a:extLst>
              <a:ext uri="{FF2B5EF4-FFF2-40B4-BE49-F238E27FC236}">
                <a16:creationId xmlns:a16="http://schemas.microsoft.com/office/drawing/2014/main" id="{6F27A0A0-A483-87E9-AD1C-83FA1C281E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82786" y="1666320"/>
            <a:ext cx="8826428" cy="5191679"/>
          </a:xfrm>
          <a:prstGeom prst="rect">
            <a:avLst/>
          </a:prstGeom>
        </p:spPr>
      </p:pic>
    </p:spTree>
    <p:extLst>
      <p:ext uri="{BB962C8B-B14F-4D97-AF65-F5344CB8AC3E}">
        <p14:creationId xmlns:p14="http://schemas.microsoft.com/office/powerpoint/2010/main" val="1983016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HTML</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50</a:t>
            </a:r>
          </a:p>
        </p:txBody>
      </p:sp>
      <p:pic>
        <p:nvPicPr>
          <p:cNvPr id="5" name="Picture 4">
            <a:extLst>
              <a:ext uri="{FF2B5EF4-FFF2-40B4-BE49-F238E27FC236}">
                <a16:creationId xmlns:a16="http://schemas.microsoft.com/office/drawing/2014/main" id="{C3E28B11-553E-F307-397B-DEAA9409E69D}"/>
              </a:ext>
            </a:extLst>
          </p:cNvPr>
          <p:cNvPicPr>
            <a:picLocks noChangeAspect="1"/>
          </p:cNvPicPr>
          <p:nvPr/>
        </p:nvPicPr>
        <p:blipFill>
          <a:blip r:embed="rId2"/>
          <a:stretch>
            <a:fillRect/>
          </a:stretch>
        </p:blipFill>
        <p:spPr>
          <a:xfrm>
            <a:off x="1327092" y="1767996"/>
            <a:ext cx="9117027" cy="4634987"/>
          </a:xfrm>
          <a:prstGeom prst="rect">
            <a:avLst/>
          </a:prstGeom>
        </p:spPr>
      </p:pic>
    </p:spTree>
    <p:extLst>
      <p:ext uri="{BB962C8B-B14F-4D97-AF65-F5344CB8AC3E}">
        <p14:creationId xmlns:p14="http://schemas.microsoft.com/office/powerpoint/2010/main" val="1687001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CSS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51</a:t>
            </a:r>
          </a:p>
        </p:txBody>
      </p:sp>
      <p:pic>
        <p:nvPicPr>
          <p:cNvPr id="9" name="Picture 8">
            <a:extLst>
              <a:ext uri="{FF2B5EF4-FFF2-40B4-BE49-F238E27FC236}">
                <a16:creationId xmlns:a16="http://schemas.microsoft.com/office/drawing/2014/main" id="{13530909-BC30-3F3B-E9DF-5859DFBD3943}"/>
              </a:ext>
            </a:extLst>
          </p:cNvPr>
          <p:cNvPicPr>
            <a:picLocks noChangeAspect="1"/>
          </p:cNvPicPr>
          <p:nvPr/>
        </p:nvPicPr>
        <p:blipFill rotWithShape="1">
          <a:blip r:embed="rId2"/>
          <a:srcRect l="180"/>
          <a:stretch/>
        </p:blipFill>
        <p:spPr>
          <a:xfrm>
            <a:off x="1945756" y="1694184"/>
            <a:ext cx="8300489" cy="4791640"/>
          </a:xfrm>
          <a:prstGeom prst="rect">
            <a:avLst/>
          </a:prstGeom>
        </p:spPr>
      </p:pic>
    </p:spTree>
    <p:extLst>
      <p:ext uri="{BB962C8B-B14F-4D97-AF65-F5344CB8AC3E}">
        <p14:creationId xmlns:p14="http://schemas.microsoft.com/office/powerpoint/2010/main" val="3429957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CSS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51</a:t>
            </a:r>
          </a:p>
        </p:txBody>
      </p:sp>
      <p:pic>
        <p:nvPicPr>
          <p:cNvPr id="9" name="Picture 8">
            <a:extLst>
              <a:ext uri="{FF2B5EF4-FFF2-40B4-BE49-F238E27FC236}">
                <a16:creationId xmlns:a16="http://schemas.microsoft.com/office/drawing/2014/main" id="{13530909-BC30-3F3B-E9DF-5859DFBD3943}"/>
              </a:ext>
            </a:extLst>
          </p:cNvPr>
          <p:cNvPicPr>
            <a:picLocks noChangeAspect="1"/>
          </p:cNvPicPr>
          <p:nvPr/>
        </p:nvPicPr>
        <p:blipFill rotWithShape="1">
          <a:blip r:embed="rId2"/>
          <a:srcRect l="180"/>
          <a:stretch/>
        </p:blipFill>
        <p:spPr>
          <a:xfrm>
            <a:off x="1945756" y="1694184"/>
            <a:ext cx="8300489" cy="4791640"/>
          </a:xfrm>
          <a:prstGeom prst="rect">
            <a:avLst/>
          </a:prstGeom>
        </p:spPr>
      </p:pic>
      <p:sp>
        <p:nvSpPr>
          <p:cNvPr id="10" name="Rectangle 9">
            <a:extLst>
              <a:ext uri="{FF2B5EF4-FFF2-40B4-BE49-F238E27FC236}">
                <a16:creationId xmlns:a16="http://schemas.microsoft.com/office/drawing/2014/main" id="{F6FCA606-07B5-CE92-66F7-49CAC2A6EFFE}"/>
              </a:ext>
            </a:extLst>
          </p:cNvPr>
          <p:cNvSpPr/>
          <p:nvPr/>
        </p:nvSpPr>
        <p:spPr>
          <a:xfrm>
            <a:off x="1755972" y="1594131"/>
            <a:ext cx="8140587" cy="558350"/>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28F42A-5D5F-96B5-5D1C-7FE9C171167A}"/>
              </a:ext>
            </a:extLst>
          </p:cNvPr>
          <p:cNvSpPr/>
          <p:nvPr/>
        </p:nvSpPr>
        <p:spPr>
          <a:xfrm>
            <a:off x="1755972" y="3481626"/>
            <a:ext cx="8490272" cy="199452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493268-7589-AEB1-D8BC-2E86656D3578}"/>
              </a:ext>
            </a:extLst>
          </p:cNvPr>
          <p:cNvSpPr/>
          <p:nvPr/>
        </p:nvSpPr>
        <p:spPr>
          <a:xfrm>
            <a:off x="2207778" y="4346125"/>
            <a:ext cx="8490272" cy="53337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79A1EB-5D9F-1BB5-1BCB-504191E789F2}"/>
              </a:ext>
            </a:extLst>
          </p:cNvPr>
          <p:cNvSpPr/>
          <p:nvPr/>
        </p:nvSpPr>
        <p:spPr>
          <a:xfrm>
            <a:off x="1850864" y="5483197"/>
            <a:ext cx="8595954" cy="1009676"/>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144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CSS</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51</a:t>
            </a:r>
          </a:p>
        </p:txBody>
      </p:sp>
      <p:pic>
        <p:nvPicPr>
          <p:cNvPr id="9" name="Picture 8">
            <a:extLst>
              <a:ext uri="{FF2B5EF4-FFF2-40B4-BE49-F238E27FC236}">
                <a16:creationId xmlns:a16="http://schemas.microsoft.com/office/drawing/2014/main" id="{13530909-BC30-3F3B-E9DF-5859DFBD3943}"/>
              </a:ext>
            </a:extLst>
          </p:cNvPr>
          <p:cNvPicPr>
            <a:picLocks noChangeAspect="1"/>
          </p:cNvPicPr>
          <p:nvPr/>
        </p:nvPicPr>
        <p:blipFill rotWithShape="1">
          <a:blip r:embed="rId2"/>
          <a:srcRect l="180"/>
          <a:stretch/>
        </p:blipFill>
        <p:spPr>
          <a:xfrm>
            <a:off x="1945756" y="1694184"/>
            <a:ext cx="8300489" cy="4791640"/>
          </a:xfrm>
          <a:prstGeom prst="rect">
            <a:avLst/>
          </a:prstGeom>
        </p:spPr>
      </p:pic>
      <p:sp>
        <p:nvSpPr>
          <p:cNvPr id="10" name="Rectangle 9">
            <a:extLst>
              <a:ext uri="{FF2B5EF4-FFF2-40B4-BE49-F238E27FC236}">
                <a16:creationId xmlns:a16="http://schemas.microsoft.com/office/drawing/2014/main" id="{F6FCA606-07B5-CE92-66F7-49CAC2A6EFFE}"/>
              </a:ext>
            </a:extLst>
          </p:cNvPr>
          <p:cNvSpPr/>
          <p:nvPr/>
        </p:nvSpPr>
        <p:spPr>
          <a:xfrm>
            <a:off x="1755972" y="1594131"/>
            <a:ext cx="8140587" cy="558350"/>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28F42A-5D5F-96B5-5D1C-7FE9C171167A}"/>
              </a:ext>
            </a:extLst>
          </p:cNvPr>
          <p:cNvSpPr/>
          <p:nvPr/>
        </p:nvSpPr>
        <p:spPr>
          <a:xfrm>
            <a:off x="1755972" y="2095837"/>
            <a:ext cx="8490272" cy="2128205"/>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493268-7589-AEB1-D8BC-2E86656D3578}"/>
              </a:ext>
            </a:extLst>
          </p:cNvPr>
          <p:cNvSpPr/>
          <p:nvPr/>
        </p:nvSpPr>
        <p:spPr>
          <a:xfrm>
            <a:off x="2207778" y="4346125"/>
            <a:ext cx="8490272" cy="533372"/>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79A1EB-5D9F-1BB5-1BCB-504191E789F2}"/>
              </a:ext>
            </a:extLst>
          </p:cNvPr>
          <p:cNvSpPr/>
          <p:nvPr/>
        </p:nvSpPr>
        <p:spPr>
          <a:xfrm>
            <a:off x="1850864" y="5483197"/>
            <a:ext cx="8595954" cy="1009676"/>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6351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bslib</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run_with_themer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shinyApp</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ui</a:t>
            </a:r>
            <a:r>
              <a:rPr lang="en-US" sz="2000" dirty="0">
                <a:latin typeface="Courier New" panose="02070309020205020404" pitchFamily="49" charset="0"/>
                <a:cs typeface="Courier New" panose="02070309020205020404" pitchFamily="49" charset="0"/>
              </a:rPr>
              <a:t>, server))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52</a:t>
            </a:r>
          </a:p>
        </p:txBody>
      </p:sp>
      <p:pic>
        <p:nvPicPr>
          <p:cNvPr id="17" name="Picture 16">
            <a:extLst>
              <a:ext uri="{FF2B5EF4-FFF2-40B4-BE49-F238E27FC236}">
                <a16:creationId xmlns:a16="http://schemas.microsoft.com/office/drawing/2014/main" id="{EB4BB27E-B4BE-9B8B-43AE-97E9B1526D75}"/>
              </a:ext>
            </a:extLst>
          </p:cNvPr>
          <p:cNvPicPr>
            <a:picLocks noChangeAspect="1"/>
          </p:cNvPicPr>
          <p:nvPr/>
        </p:nvPicPr>
        <p:blipFill rotWithShape="1">
          <a:blip r:embed="rId2">
            <a:extLst>
              <a:ext uri="{28A0092B-C50C-407E-A947-70E740481C1C}">
                <a14:useLocalDpi xmlns:a14="http://schemas.microsoft.com/office/drawing/2010/main" val="0"/>
              </a:ext>
            </a:extLst>
          </a:blip>
          <a:srcRect t="3814" b="-711"/>
          <a:stretch/>
        </p:blipFill>
        <p:spPr>
          <a:xfrm>
            <a:off x="2700043" y="2638425"/>
            <a:ext cx="6791915" cy="4113183"/>
          </a:xfrm>
          <a:prstGeom prst="rect">
            <a:avLst/>
          </a:prstGeom>
        </p:spPr>
      </p:pic>
    </p:spTree>
    <p:extLst>
      <p:ext uri="{BB962C8B-B14F-4D97-AF65-F5344CB8AC3E}">
        <p14:creationId xmlns:p14="http://schemas.microsoft.com/office/powerpoint/2010/main" val="649786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sz="2000" dirty="0">
                <a:latin typeface="Courier New" panose="02070309020205020404" pitchFamily="49" charset="0"/>
                <a:cs typeface="Courier New" panose="02070309020205020404" pitchFamily="49" charset="0"/>
              </a:rPr>
              <a:t>library(</a:t>
            </a:r>
            <a:r>
              <a:rPr lang="en-US" sz="2000" dirty="0" err="1">
                <a:latin typeface="Courier New" panose="02070309020205020404" pitchFamily="49" charset="0"/>
                <a:cs typeface="Courier New" panose="02070309020205020404" pitchFamily="49" charset="0"/>
              </a:rPr>
              <a:t>bslib</a:t>
            </a:r>
            <a:r>
              <a:rPr lang="en-US" sz="2000" dirty="0">
                <a:latin typeface="Courier New" panose="02070309020205020404" pitchFamily="49" charset="0"/>
                <a:cs typeface="Courier New" panose="02070309020205020404" pitchFamily="49" charset="0"/>
              </a:rPr>
              <a:t>)</a:t>
            </a:r>
          </a:p>
          <a:p>
            <a:pPr marL="0" indent="0">
              <a:buNone/>
            </a:pPr>
            <a:r>
              <a:rPr lang="en-US" sz="2000" dirty="0" err="1">
                <a:latin typeface="Courier New" panose="02070309020205020404" pitchFamily="49" charset="0"/>
                <a:cs typeface="Courier New" panose="02070309020205020404" pitchFamily="49" charset="0"/>
              </a:rPr>
              <a:t>run_with_themer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shinyApp</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ui</a:t>
            </a:r>
            <a:r>
              <a:rPr lang="en-US" sz="2000" dirty="0">
                <a:latin typeface="Courier New" panose="02070309020205020404" pitchFamily="49" charset="0"/>
                <a:cs typeface="Courier New" panose="02070309020205020404" pitchFamily="49" charset="0"/>
              </a:rPr>
              <a:t>, server))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C6F748EE-0492-DD5F-E432-92137E2D7343}"/>
              </a:ext>
            </a:extLst>
          </p:cNvPr>
          <p:cNvPicPr>
            <a:picLocks noChangeAspect="1"/>
          </p:cNvPicPr>
          <p:nvPr/>
        </p:nvPicPr>
        <p:blipFill rotWithShape="1">
          <a:blip r:embed="rId2"/>
          <a:srcRect t="6147"/>
          <a:stretch/>
        </p:blipFill>
        <p:spPr>
          <a:xfrm>
            <a:off x="333688" y="2735109"/>
            <a:ext cx="5522419" cy="3779918"/>
          </a:xfrm>
          <a:prstGeom prst="rect">
            <a:avLst/>
          </a:prstGeom>
        </p:spPr>
      </p:pic>
      <p:pic>
        <p:nvPicPr>
          <p:cNvPr id="11" name="Picture 10">
            <a:extLst>
              <a:ext uri="{FF2B5EF4-FFF2-40B4-BE49-F238E27FC236}">
                <a16:creationId xmlns:a16="http://schemas.microsoft.com/office/drawing/2014/main" id="{079A4D4D-21D1-265E-E573-C4B1F71553FA}"/>
              </a:ext>
            </a:extLst>
          </p:cNvPr>
          <p:cNvPicPr>
            <a:picLocks noChangeAspect="1"/>
          </p:cNvPicPr>
          <p:nvPr/>
        </p:nvPicPr>
        <p:blipFill rotWithShape="1">
          <a:blip r:embed="rId3"/>
          <a:srcRect t="6147"/>
          <a:stretch/>
        </p:blipFill>
        <p:spPr>
          <a:xfrm>
            <a:off x="2315863" y="2735109"/>
            <a:ext cx="5522419" cy="3779918"/>
          </a:xfrm>
          <a:prstGeom prst="rect">
            <a:avLst/>
          </a:prstGeom>
        </p:spPr>
      </p:pic>
      <p:pic>
        <p:nvPicPr>
          <p:cNvPr id="13" name="Picture 12">
            <a:extLst>
              <a:ext uri="{FF2B5EF4-FFF2-40B4-BE49-F238E27FC236}">
                <a16:creationId xmlns:a16="http://schemas.microsoft.com/office/drawing/2014/main" id="{554A4EE4-3F34-099B-CFA9-A5BA58652DD3}"/>
              </a:ext>
            </a:extLst>
          </p:cNvPr>
          <p:cNvPicPr>
            <a:picLocks noChangeAspect="1"/>
          </p:cNvPicPr>
          <p:nvPr/>
        </p:nvPicPr>
        <p:blipFill rotWithShape="1">
          <a:blip r:embed="rId4"/>
          <a:srcRect t="6147"/>
          <a:stretch/>
        </p:blipFill>
        <p:spPr>
          <a:xfrm>
            <a:off x="4298038" y="2735109"/>
            <a:ext cx="5522419" cy="3779918"/>
          </a:xfrm>
          <a:prstGeom prst="rect">
            <a:avLst/>
          </a:prstGeom>
        </p:spPr>
      </p:pic>
      <p:pic>
        <p:nvPicPr>
          <p:cNvPr id="15" name="Picture 14">
            <a:extLst>
              <a:ext uri="{FF2B5EF4-FFF2-40B4-BE49-F238E27FC236}">
                <a16:creationId xmlns:a16="http://schemas.microsoft.com/office/drawing/2014/main" id="{BCA15239-3B1A-578D-653F-CE6B5A70F163}"/>
              </a:ext>
            </a:extLst>
          </p:cNvPr>
          <p:cNvPicPr>
            <a:picLocks noChangeAspect="1"/>
          </p:cNvPicPr>
          <p:nvPr/>
        </p:nvPicPr>
        <p:blipFill rotWithShape="1">
          <a:blip r:embed="rId5"/>
          <a:srcRect t="6147"/>
          <a:stretch/>
        </p:blipFill>
        <p:spPr>
          <a:xfrm>
            <a:off x="6280213" y="2735109"/>
            <a:ext cx="5522419" cy="3779918"/>
          </a:xfrm>
          <a:prstGeom prst="rect">
            <a:avLst/>
          </a:prstGeom>
        </p:spPr>
      </p:pic>
    </p:spTree>
    <p:extLst>
      <p:ext uri="{BB962C8B-B14F-4D97-AF65-F5344CB8AC3E}">
        <p14:creationId xmlns:p14="http://schemas.microsoft.com/office/powerpoint/2010/main" val="19071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fontScale="55000" lnSpcReduction="20000"/>
          </a:bodyPr>
          <a:lstStyle/>
          <a:p>
            <a:pPr marL="0" indent="0">
              <a:buNone/>
            </a:pPr>
            <a:r>
              <a:rPr lang="en-US" b="1" dirty="0">
                <a:latin typeface="+mj-lt"/>
                <a:cs typeface="Courier New" panose="02070309020205020404" pitchFamily="49" charset="0"/>
              </a:rPr>
              <a:t>Defining your theme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movie.theme</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bs_theme</a:t>
            </a:r>
            <a:r>
              <a:rPr lang="en-US" sz="2000" dirty="0">
                <a:latin typeface="Courier New" panose="02070309020205020404" pitchFamily="49" charset="0"/>
                <a:cs typeface="Courier New" panose="02070309020205020404" pitchFamily="49" charset="0"/>
              </a:rPr>
              <a:t>(  </a:t>
            </a:r>
          </a:p>
          <a:p>
            <a:pPr marL="457200" lvl="1" indent="0">
              <a:buNone/>
            </a:pPr>
            <a:r>
              <a:rPr lang="en-US" sz="2000" dirty="0">
                <a:latin typeface="Courier New" panose="02070309020205020404" pitchFamily="49" charset="0"/>
                <a:cs typeface="Courier New" panose="02070309020205020404" pitchFamily="49" charset="0"/>
              </a:rPr>
              <a:t>  # Controls the default background and foreground palette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"#404040",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"#DDD3B9",    </a:t>
            </a:r>
          </a:p>
          <a:p>
            <a:pPr marL="457200" lvl="1" indent="0">
              <a:buNone/>
            </a:pPr>
            <a:endParaRPr lang="en-US" sz="2000" dirty="0">
              <a:latin typeface="Courier New" panose="02070309020205020404" pitchFamily="49" charset="0"/>
              <a:cs typeface="Courier New" panose="02070309020205020404" pitchFamily="49" charset="0"/>
            </a:endParaRPr>
          </a:p>
          <a:p>
            <a:pPr marL="457200" lvl="1" indent="0">
              <a:buNone/>
            </a:pPr>
            <a:r>
              <a:rPr lang="en-US" sz="2000" dirty="0">
                <a:latin typeface="Courier New" panose="02070309020205020404" pitchFamily="49" charset="0"/>
                <a:cs typeface="Courier New" panose="02070309020205020404" pitchFamily="49" charset="0"/>
              </a:rPr>
              <a:t> # Controls the accent (e.g., hyperlink, button, </a:t>
            </a:r>
            <a:r>
              <a:rPr lang="en-US" sz="2000" dirty="0" err="1">
                <a:latin typeface="Courier New" panose="02070309020205020404" pitchFamily="49" charset="0"/>
                <a:cs typeface="Courier New" panose="02070309020205020404" pitchFamily="49" charset="0"/>
              </a:rPr>
              <a:t>etc</a:t>
            </a:r>
            <a:r>
              <a:rPr lang="en-US" sz="2000" dirty="0">
                <a:latin typeface="Courier New" panose="02070309020205020404" pitchFamily="49" charset="0"/>
                <a:cs typeface="Courier New" panose="02070309020205020404" pitchFamily="49" charset="0"/>
              </a:rPr>
              <a:t>) colors</a:t>
            </a:r>
          </a:p>
          <a:p>
            <a:pPr marL="457200" lvl="1" indent="0">
              <a:buNone/>
            </a:pPr>
            <a:r>
              <a:rPr lang="en-US" sz="2000" dirty="0">
                <a:latin typeface="Courier New" panose="02070309020205020404" pitchFamily="49" charset="0"/>
                <a:cs typeface="Courier New" panose="02070309020205020404" pitchFamily="49" charset="0"/>
              </a:rPr>
              <a:t> primary = "#B7473C", secondary = "#940490",    </a:t>
            </a:r>
          </a:p>
          <a:p>
            <a:pPr marL="457200" lvl="1" indent="0">
              <a:buNone/>
            </a:pPr>
            <a:endParaRPr lang="en-US" sz="2000" dirty="0">
              <a:latin typeface="Courier New" panose="02070309020205020404" pitchFamily="49" charset="0"/>
              <a:cs typeface="Courier New" panose="02070309020205020404" pitchFamily="49" charset="0"/>
            </a:endParaRPr>
          </a:p>
          <a:p>
            <a:pPr marL="457200" lvl="1" indent="0">
              <a:buNone/>
            </a:pPr>
            <a:r>
              <a:rPr lang="en-US" sz="2000" dirty="0">
                <a:latin typeface="Courier New" panose="02070309020205020404" pitchFamily="49" charset="0"/>
                <a:cs typeface="Courier New" panose="02070309020205020404" pitchFamily="49" charset="0"/>
              </a:rPr>
              <a:t> # Controls the fonts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base_font</a:t>
            </a:r>
            <a:r>
              <a:rPr lang="en-US" sz="2000" dirty="0">
                <a:latin typeface="Courier New" panose="02070309020205020404" pitchFamily="49" charset="0"/>
                <a:cs typeface="Courier New" panose="02070309020205020404" pitchFamily="49" charset="0"/>
              </a:rPr>
              <a:t> = c("Myriad Pro", "sans-serif"),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code_font</a:t>
            </a:r>
            <a:r>
              <a:rPr lang="en-US" sz="2000" dirty="0">
                <a:latin typeface="Courier New" panose="02070309020205020404" pitchFamily="49" charset="0"/>
                <a:cs typeface="Courier New" panose="02070309020205020404" pitchFamily="49" charset="0"/>
              </a:rPr>
              <a:t> = c("Courier", "monospace"),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heading_font</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font_collection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font_google</a:t>
            </a:r>
            <a:r>
              <a:rPr lang="en-US" sz="2000" dirty="0">
                <a:latin typeface="Courier New" panose="02070309020205020404" pitchFamily="49" charset="0"/>
                <a:cs typeface="Courier New" panose="02070309020205020404" pitchFamily="49" charset="0"/>
              </a:rPr>
              <a:t>("Abril </a:t>
            </a:r>
            <a:r>
              <a:rPr lang="en-US" sz="2000" dirty="0" err="1">
                <a:latin typeface="Courier New" panose="02070309020205020404" pitchFamily="49" charset="0"/>
                <a:cs typeface="Courier New" panose="02070309020205020404" pitchFamily="49" charset="0"/>
              </a:rPr>
              <a:t>Fatface</a:t>
            </a:r>
            <a:r>
              <a:rPr lang="en-US" sz="2000" dirty="0">
                <a:latin typeface="Courier New" panose="02070309020205020404" pitchFamily="49" charset="0"/>
                <a:cs typeface="Courier New" panose="02070309020205020404" pitchFamily="49" charset="0"/>
              </a:rPr>
              <a:t>"), "Roboto", "sans-serif")  </a:t>
            </a:r>
          </a:p>
          <a:p>
            <a:pPr marL="457200" lvl="1" indent="0">
              <a:buNone/>
            </a:pPr>
            <a:r>
              <a:rPr lang="en-US" sz="2000" dirty="0">
                <a:latin typeface="Courier New" panose="02070309020205020404" pitchFamily="49" charset="0"/>
                <a:cs typeface="Courier New" panose="02070309020205020404" pitchFamily="49" charset="0"/>
              </a:rPr>
              <a:t> )</a:t>
            </a:r>
          </a:p>
          <a:p>
            <a:pPr marL="457200" lvl="1" indent="0">
              <a:buNone/>
            </a:pPr>
            <a:endParaRPr lang="en-US" sz="2000" dirty="0">
              <a:latin typeface="Courier New" panose="02070309020205020404" pitchFamily="49" charset="0"/>
              <a:cs typeface="Courier New" panose="02070309020205020404" pitchFamily="49" charset="0"/>
            </a:endParaRPr>
          </a:p>
          <a:p>
            <a:pPr marL="457200" lvl="1" indent="0">
              <a:buNone/>
            </a:pPr>
            <a:r>
              <a:rPr lang="en-US" sz="2000" dirty="0">
                <a:latin typeface="Courier New" panose="02070309020205020404" pitchFamily="49" charset="0"/>
                <a:cs typeface="Courier New" panose="02070309020205020404" pitchFamily="49" charset="0"/>
              </a:rPr>
              <a:t># Can also add lower-level customization</a:t>
            </a:r>
          </a:p>
          <a:p>
            <a:pPr marL="457200" lvl="1" indent="0">
              <a:buNone/>
            </a:pPr>
            <a:r>
              <a:rPr lang="en-US" sz="2000" dirty="0">
                <a:latin typeface="Courier New" panose="02070309020205020404" pitchFamily="49" charset="0"/>
                <a:cs typeface="Courier New" panose="02070309020205020404" pitchFamily="49" charset="0"/>
              </a:rPr>
              <a:t>movie.theme.2 &lt;- </a:t>
            </a:r>
            <a:r>
              <a:rPr lang="en-US" sz="2000" dirty="0" err="1">
                <a:latin typeface="Courier New" panose="02070309020205020404" pitchFamily="49" charset="0"/>
                <a:cs typeface="Courier New" panose="02070309020205020404" pitchFamily="49" charset="0"/>
              </a:rPr>
              <a:t>bs_add_variables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movie.theme</a:t>
            </a:r>
            <a:r>
              <a:rPr lang="en-US" sz="2000" dirty="0">
                <a:latin typeface="Courier New" panose="02070309020205020404" pitchFamily="49" charset="0"/>
                <a:cs typeface="Courier New" panose="02070309020205020404" pitchFamily="49" charset="0"/>
              </a:rPr>
              <a:t>,</a:t>
            </a:r>
          </a:p>
          <a:p>
            <a:pPr marL="457200" lvl="1" indent="0">
              <a:buNone/>
            </a:pPr>
            <a:r>
              <a:rPr lang="en-US" sz="2000" dirty="0">
                <a:latin typeface="Courier New" panose="02070309020205020404" pitchFamily="49" charset="0"/>
                <a:cs typeface="Courier New" panose="02070309020205020404" pitchFamily="49" charset="0"/>
              </a:rPr>
              <a:t>                                    "input-border-color" = "#E3EFEF" ,   </a:t>
            </a:r>
          </a:p>
          <a:p>
            <a:pPr marL="457200" lvl="1" indent="0">
              <a:buNone/>
            </a:pPr>
            <a:r>
              <a:rPr lang="en-US" sz="2000" dirty="0">
                <a:latin typeface="Courier New" panose="02070309020205020404" pitchFamily="49" charset="0"/>
                <a:cs typeface="Courier New" panose="02070309020205020404" pitchFamily="49" charset="0"/>
              </a:rPr>
              <a:t>                                    "h4-font-family" = "Myriad Pro",   </a:t>
            </a:r>
          </a:p>
          <a:p>
            <a:pPr marL="457200" lvl="1" indent="0">
              <a:buNone/>
            </a:pPr>
            <a:r>
              <a:rPr lang="en-US" sz="2000" dirty="0">
                <a:latin typeface="Courier New" panose="02070309020205020404" pitchFamily="49" charset="0"/>
                <a:cs typeface="Courier New" panose="02070309020205020404" pitchFamily="49" charset="0"/>
              </a:rPr>
              <a:t>                                    "info" = "#FFFFFF“</a:t>
            </a:r>
          </a:p>
          <a:p>
            <a:pPr marL="457200" lvl="1" indent="0">
              <a:buNone/>
            </a:pPr>
            <a:r>
              <a:rPr lang="en-US" sz="2000"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53</a:t>
            </a:r>
          </a:p>
        </p:txBody>
      </p:sp>
    </p:spTree>
    <p:extLst>
      <p:ext uri="{BB962C8B-B14F-4D97-AF65-F5344CB8AC3E}">
        <p14:creationId xmlns:p14="http://schemas.microsoft.com/office/powerpoint/2010/main" val="2982559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E6424-0BF4-18BB-F7E4-AE172420CC3C}"/>
              </a:ext>
            </a:extLst>
          </p:cNvPr>
          <p:cNvSpPr>
            <a:spLocks noGrp="1"/>
          </p:cNvSpPr>
          <p:nvPr>
            <p:ph idx="1"/>
          </p:nvPr>
        </p:nvSpPr>
        <p:spPr>
          <a:xfrm>
            <a:off x="838200" y="2147172"/>
            <a:ext cx="10515600" cy="4351338"/>
          </a:xfrm>
        </p:spPr>
        <p:txBody>
          <a:bodyPr/>
          <a:lstStyle/>
          <a:p>
            <a:pPr>
              <a:lnSpc>
                <a:spcPct val="100000"/>
              </a:lnSpc>
            </a:pPr>
            <a:r>
              <a:rPr lang="en-US" dirty="0"/>
              <a:t>UI commands</a:t>
            </a:r>
          </a:p>
          <a:p>
            <a:pPr marL="457200" lvl="1" indent="0">
              <a:lnSpc>
                <a:spcPct val="100000"/>
              </a:lnSpc>
              <a:buNone/>
            </a:pPr>
            <a:r>
              <a:rPr lang="en-US" dirty="0" err="1">
                <a:latin typeface="Courier New" panose="02070309020205020404" pitchFamily="49" charset="0"/>
                <a:cs typeface="Courier New" panose="02070309020205020404" pitchFamily="49" charset="0"/>
              </a:rPr>
              <a:t>xxxInput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inputId</a:t>
            </a:r>
            <a:r>
              <a:rPr lang="en-US" dirty="0">
                <a:latin typeface="Courier New" panose="02070309020205020404" pitchFamily="49" charset="0"/>
                <a:cs typeface="Courier New" panose="02070309020205020404" pitchFamily="49" charset="0"/>
              </a:rPr>
              <a:t> = "…", label = "…" , …)</a:t>
            </a:r>
          </a:p>
          <a:p>
            <a:pPr marL="457200" lvl="1" indent="0">
              <a:lnSpc>
                <a:spcPct val="100000"/>
              </a:lnSpc>
              <a:buNone/>
            </a:pPr>
            <a:r>
              <a:rPr lang="en-US" dirty="0" err="1">
                <a:latin typeface="Courier New" panose="02070309020205020404" pitchFamily="49" charset="0"/>
                <a:cs typeface="Courier New" panose="02070309020205020404" pitchFamily="49" charset="0"/>
              </a:rPr>
              <a:t>xxxOutput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outputId</a:t>
            </a:r>
            <a:r>
              <a:rPr lang="en-US" dirty="0">
                <a:latin typeface="Courier New" panose="02070309020205020404" pitchFamily="49" charset="0"/>
                <a:cs typeface="Courier New" panose="02070309020205020404" pitchFamily="49" charset="0"/>
              </a:rPr>
              <a:t> = "…", … )</a:t>
            </a:r>
          </a:p>
          <a:p>
            <a:pPr lvl="1">
              <a:lnSpc>
                <a:spcPct val="100000"/>
              </a:lnSpc>
            </a:pPr>
            <a:endParaRPr lang="en-US" dirty="0">
              <a:latin typeface="Courier New" panose="02070309020205020404" pitchFamily="49" charset="0"/>
              <a:cs typeface="Courier New" panose="02070309020205020404" pitchFamily="49" charset="0"/>
            </a:endParaRPr>
          </a:p>
          <a:p>
            <a:pPr>
              <a:lnSpc>
                <a:spcPct val="100000"/>
              </a:lnSpc>
            </a:pPr>
            <a:r>
              <a:rPr lang="en-US" dirty="0"/>
              <a:t>Server commands</a:t>
            </a:r>
          </a:p>
          <a:p>
            <a:pPr marL="457200" lvl="1" indent="0">
              <a:lnSpc>
                <a:spcPct val="100000"/>
              </a:lnSpc>
              <a:buNone/>
            </a:pPr>
            <a:r>
              <a:rPr lang="en-US" dirty="0" err="1">
                <a:latin typeface="Courier New" panose="02070309020205020404" pitchFamily="49" charset="0"/>
                <a:cs typeface="Courier New" panose="02070309020205020404" pitchFamily="49" charset="0"/>
              </a:rPr>
              <a:t>input$inputId</a:t>
            </a:r>
            <a:endParaRPr lang="en-US" dirty="0">
              <a:latin typeface="Courier New" panose="02070309020205020404" pitchFamily="49" charset="0"/>
              <a:cs typeface="Courier New" panose="02070309020205020404" pitchFamily="49" charset="0"/>
            </a:endParaRPr>
          </a:p>
          <a:p>
            <a:pPr marL="457200" lvl="1" indent="0">
              <a:lnSpc>
                <a:spcPct val="100000"/>
              </a:lnSpc>
              <a:buNone/>
            </a:pPr>
            <a:r>
              <a:rPr lang="en-US" dirty="0" err="1">
                <a:latin typeface="Courier New" panose="02070309020205020404" pitchFamily="49" charset="0"/>
                <a:cs typeface="Courier New" panose="02070309020205020404" pitchFamily="49" charset="0"/>
              </a:rPr>
              <a:t>output$XXX</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renderXXX</a:t>
            </a:r>
            <a:r>
              <a:rPr lang="en-US" dirty="0">
                <a:latin typeface="Courier New" panose="02070309020205020404" pitchFamily="49" charset="0"/>
                <a:cs typeface="Courier New" panose="02070309020205020404" pitchFamily="49" charset="0"/>
              </a:rPr>
              <a:t>({ … })</a:t>
            </a:r>
            <a:endParaRPr lang="en-US" sz="1200" dirty="0">
              <a:latin typeface="Courier New" panose="02070309020205020404" pitchFamily="49" charset="0"/>
              <a:cs typeface="Courier New" panose="02070309020205020404" pitchFamily="49" charset="0"/>
            </a:endParaRPr>
          </a:p>
          <a:p>
            <a:pPr lvl="1">
              <a:lnSpc>
                <a:spcPct val="100000"/>
              </a:lnSpc>
            </a:pPr>
            <a:endParaRPr lang="en-US" dirty="0"/>
          </a:p>
        </p:txBody>
      </p:sp>
      <p:sp>
        <p:nvSpPr>
          <p:cNvPr id="8" name="Title 1">
            <a:extLst>
              <a:ext uri="{FF2B5EF4-FFF2-40B4-BE49-F238E27FC236}">
                <a16:creationId xmlns:a16="http://schemas.microsoft.com/office/drawing/2014/main" id="{E36EBB48-C04A-2C30-0C55-DC3082627BFC}"/>
              </a:ext>
            </a:extLst>
          </p:cNvPr>
          <p:cNvSpPr>
            <a:spLocks noGrp="1"/>
          </p:cNvSpPr>
          <p:nvPr>
            <p:ph type="title"/>
          </p:nvPr>
        </p:nvSpPr>
        <p:spPr>
          <a:xfrm>
            <a:off x="838200" y="365125"/>
            <a:ext cx="10515600" cy="1325563"/>
          </a:xfrm>
        </p:spPr>
        <p:txBody>
          <a:bodyPr/>
          <a:lstStyle/>
          <a:p>
            <a:r>
              <a:rPr lang="en-US" dirty="0">
                <a:solidFill>
                  <a:schemeClr val="tx2"/>
                </a:solidFill>
                <a:latin typeface="Aptos Display" panose="020B0004020202020204" pitchFamily="34" charset="0"/>
              </a:rPr>
              <a:t>Shiny app typical commands</a:t>
            </a:r>
          </a:p>
        </p:txBody>
      </p:sp>
      <p:cxnSp>
        <p:nvCxnSpPr>
          <p:cNvPr id="9" name="Straight Connector 8">
            <a:extLst>
              <a:ext uri="{FF2B5EF4-FFF2-40B4-BE49-F238E27FC236}">
                <a16:creationId xmlns:a16="http://schemas.microsoft.com/office/drawing/2014/main" id="{3D4AF5A3-ABC5-8BF1-EFAE-095D2E10B221}"/>
              </a:ext>
            </a:extLst>
          </p:cNvPr>
          <p:cNvCxnSpPr>
            <a:cxnSpLocks/>
          </p:cNvCxnSpPr>
          <p:nvPr/>
        </p:nvCxnSpPr>
        <p:spPr>
          <a:xfrm>
            <a:off x="1136206" y="1435804"/>
            <a:ext cx="8985694"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Slide Number Placeholder 5">
            <a:extLst>
              <a:ext uri="{FF2B5EF4-FFF2-40B4-BE49-F238E27FC236}">
                <a16:creationId xmlns:a16="http://schemas.microsoft.com/office/drawing/2014/main" id="{DB54C6CB-B12A-756F-E722-5BDF0788BE81}"/>
              </a:ext>
            </a:extLst>
          </p:cNvPr>
          <p:cNvSpPr>
            <a:spLocks noGrp="1"/>
          </p:cNvSpPr>
          <p:nvPr>
            <p:ph type="sldNum" sz="quarter" idx="12"/>
          </p:nvPr>
        </p:nvSpPr>
        <p:spPr>
          <a:xfrm>
            <a:off x="228600" y="6355080"/>
            <a:ext cx="2743200" cy="365125"/>
          </a:xfrm>
        </p:spPr>
        <p:txBody>
          <a:bodyPr/>
          <a:lstStyle/>
          <a:p>
            <a:fld id="{018F2559-5A34-4CB8-9D15-7E1C02BAE9A6}" type="slidenum">
              <a:rPr lang="en-US" smtClean="0"/>
              <a:t>8</a:t>
            </a:fld>
            <a:endParaRPr lang="en-US" dirty="0"/>
          </a:p>
        </p:txBody>
      </p:sp>
    </p:spTree>
    <p:extLst>
      <p:ext uri="{BB962C8B-B14F-4D97-AF65-F5344CB8AC3E}">
        <p14:creationId xmlns:p14="http://schemas.microsoft.com/office/powerpoint/2010/main" val="3331369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b="1" dirty="0">
                <a:latin typeface="+mj-lt"/>
                <a:cs typeface="Courier New" panose="02070309020205020404" pitchFamily="49" charset="0"/>
              </a:rPr>
              <a:t>Using your theme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ui</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grid_page</a:t>
            </a:r>
            <a:r>
              <a:rPr lang="en-US" sz="2000" dirty="0">
                <a:latin typeface="Courier New" panose="02070309020205020404" pitchFamily="49" charset="0"/>
                <a:cs typeface="Courier New" panose="02070309020205020404" pitchFamily="49" charset="0"/>
              </a:rPr>
              <a:t> (</a:t>
            </a:r>
          </a:p>
          <a:p>
            <a:pPr marL="457200" lvl="1" indent="0">
              <a:buNone/>
            </a:pPr>
            <a:r>
              <a:rPr lang="en-US" sz="2000" dirty="0">
                <a:latin typeface="Courier New" panose="02070309020205020404" pitchFamily="49" charset="0"/>
                <a:cs typeface="Courier New" panose="02070309020205020404" pitchFamily="49" charset="0"/>
              </a:rPr>
              <a:t>  theme = movie.theme.2,</a:t>
            </a:r>
          </a:p>
          <a:p>
            <a:pPr marL="457200" lvl="1" indent="0">
              <a:buNone/>
            </a:pPr>
            <a:r>
              <a:rPr lang="en-US" sz="2000" dirty="0">
                <a:latin typeface="Courier New" panose="02070309020205020404" pitchFamily="49" charset="0"/>
                <a:cs typeface="Courier New" panose="02070309020205020404" pitchFamily="49" charset="0"/>
              </a:rPr>
              <a:t>  …</a:t>
            </a:r>
          </a:p>
          <a:p>
            <a:pPr marL="457200" lvl="1" indent="0">
              <a:buNone/>
            </a:pPr>
            <a:r>
              <a:rPr lang="en-US" sz="2000" dirty="0">
                <a:latin typeface="Courier New" panose="02070309020205020404" pitchFamily="49" charset="0"/>
                <a:cs typeface="Courier New" panose="02070309020205020404" pitchFamily="49" charset="0"/>
              </a:rPr>
              <a:t>  )</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54</a:t>
            </a:r>
          </a:p>
        </p:txBody>
      </p:sp>
    </p:spTree>
    <p:extLst>
      <p:ext uri="{BB962C8B-B14F-4D97-AF65-F5344CB8AC3E}">
        <p14:creationId xmlns:p14="http://schemas.microsoft.com/office/powerpoint/2010/main" val="3031479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b="1" dirty="0">
                <a:latin typeface="+mj-lt"/>
                <a:cs typeface="Courier New" panose="02070309020205020404" pitchFamily="49" charset="0"/>
              </a:rPr>
              <a:t>Dark mode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input_dark_mode</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55</a:t>
            </a:r>
          </a:p>
        </p:txBody>
      </p:sp>
      <p:pic>
        <p:nvPicPr>
          <p:cNvPr id="7" name="Picture 6">
            <a:extLst>
              <a:ext uri="{FF2B5EF4-FFF2-40B4-BE49-F238E27FC236}">
                <a16:creationId xmlns:a16="http://schemas.microsoft.com/office/drawing/2014/main" id="{CF0C834A-EE10-0AF4-BCD7-56A16A6854AD}"/>
              </a:ext>
            </a:extLst>
          </p:cNvPr>
          <p:cNvPicPr>
            <a:picLocks noChangeAspect="1"/>
          </p:cNvPicPr>
          <p:nvPr/>
        </p:nvPicPr>
        <p:blipFill rotWithShape="1">
          <a:blip r:embed="rId2">
            <a:extLst>
              <a:ext uri="{28A0092B-C50C-407E-A947-70E740481C1C}">
                <a14:useLocalDpi xmlns:a14="http://schemas.microsoft.com/office/drawing/2010/main" val="0"/>
              </a:ext>
            </a:extLst>
          </a:blip>
          <a:srcRect t="2006" b="2006"/>
          <a:stretch/>
        </p:blipFill>
        <p:spPr>
          <a:xfrm>
            <a:off x="4636736" y="1825625"/>
            <a:ext cx="7146292" cy="4287248"/>
          </a:xfrm>
          <a:prstGeom prst="rect">
            <a:avLst/>
          </a:prstGeom>
        </p:spPr>
      </p:pic>
      <p:sp>
        <p:nvSpPr>
          <p:cNvPr id="8" name="Oval 7">
            <a:extLst>
              <a:ext uri="{FF2B5EF4-FFF2-40B4-BE49-F238E27FC236}">
                <a16:creationId xmlns:a16="http://schemas.microsoft.com/office/drawing/2014/main" id="{FD9902B1-E144-3261-04E9-12FDFE7E5EFF}"/>
              </a:ext>
            </a:extLst>
          </p:cNvPr>
          <p:cNvSpPr/>
          <p:nvPr/>
        </p:nvSpPr>
        <p:spPr>
          <a:xfrm>
            <a:off x="11386519" y="1737573"/>
            <a:ext cx="396509" cy="381832"/>
          </a:xfrm>
          <a:prstGeom prst="ellipse">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03251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10944828" cy="4351338"/>
          </a:xfrm>
        </p:spPr>
        <p:txBody>
          <a:bodyPr anchor="t">
            <a:normAutofit/>
          </a:bodyPr>
          <a:lstStyle/>
          <a:p>
            <a:pPr marL="0" indent="0">
              <a:buNone/>
            </a:pPr>
            <a:r>
              <a:rPr lang="en-US" b="1" dirty="0">
                <a:latin typeface="+mj-lt"/>
                <a:cs typeface="Courier New" panose="02070309020205020404" pitchFamily="49" charset="0"/>
              </a:rPr>
              <a:t>Dark mode</a:t>
            </a:r>
          </a:p>
          <a:p>
            <a:pPr marL="0" indent="0">
              <a:buNone/>
            </a:pPr>
            <a:endParaRPr lang="en-US" b="1" dirty="0">
              <a:latin typeface="+mj-lt"/>
              <a:cs typeface="Courier New" panose="02070309020205020404" pitchFamily="49" charset="0"/>
            </a:endParaRPr>
          </a:p>
          <a:p>
            <a:pPr marL="457200" lvl="1" indent="0">
              <a:buNone/>
            </a:pPr>
            <a:r>
              <a:rPr lang="en-US" sz="2000" dirty="0" err="1">
                <a:latin typeface="Courier New" panose="02070309020205020404" pitchFamily="49" charset="0"/>
                <a:cs typeface="Courier New" panose="02070309020205020404" pitchFamily="49" charset="0"/>
              </a:rPr>
              <a:t>input_dark_mode</a:t>
            </a:r>
            <a:r>
              <a:rPr lang="en-US" sz="2000" dirty="0">
                <a:latin typeface="Courier New" panose="02070309020205020404" pitchFamily="49" charset="0"/>
                <a:cs typeface="Courier New" panose="02070309020205020404" pitchFamily="49" charset="0"/>
              </a:rPr>
              <a:t>()</a:t>
            </a: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55</a:t>
            </a:r>
          </a:p>
        </p:txBody>
      </p:sp>
      <p:pic>
        <p:nvPicPr>
          <p:cNvPr id="7" name="Picture 6">
            <a:extLst>
              <a:ext uri="{FF2B5EF4-FFF2-40B4-BE49-F238E27FC236}">
                <a16:creationId xmlns:a16="http://schemas.microsoft.com/office/drawing/2014/main" id="{CF0C834A-EE10-0AF4-BCD7-56A16A6854AD}"/>
              </a:ext>
            </a:extLst>
          </p:cNvPr>
          <p:cNvPicPr>
            <a:picLocks noChangeAspect="1"/>
          </p:cNvPicPr>
          <p:nvPr/>
        </p:nvPicPr>
        <p:blipFill rotWithShape="1">
          <a:blip r:embed="rId2">
            <a:extLst>
              <a:ext uri="{28A0092B-C50C-407E-A947-70E740481C1C}">
                <a14:useLocalDpi xmlns:a14="http://schemas.microsoft.com/office/drawing/2010/main" val="0"/>
              </a:ext>
            </a:extLst>
          </a:blip>
          <a:srcRect t="2006" b="2006"/>
          <a:stretch/>
        </p:blipFill>
        <p:spPr>
          <a:xfrm>
            <a:off x="4636736" y="1825625"/>
            <a:ext cx="7146292" cy="4287248"/>
          </a:xfrm>
          <a:prstGeom prst="rect">
            <a:avLst/>
          </a:prstGeom>
        </p:spPr>
      </p:pic>
    </p:spTree>
    <p:extLst>
      <p:ext uri="{BB962C8B-B14F-4D97-AF65-F5344CB8AC3E}">
        <p14:creationId xmlns:p14="http://schemas.microsoft.com/office/powerpoint/2010/main" val="1377796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p:txBody>
          <a:bodyPr/>
          <a:lstStyle/>
          <a:p>
            <a:r>
              <a:rPr lang="en-US" sz="4400" dirty="0"/>
              <a:t>Customization</a:t>
            </a:r>
            <a:r>
              <a:rPr lang="en-US" dirty="0">
                <a:solidFill>
                  <a:schemeClr val="tx2"/>
                </a:solidFill>
              </a:rPr>
              <a:t>: theming with </a:t>
            </a:r>
            <a:r>
              <a:rPr lang="en-US" i="1" dirty="0" err="1">
                <a:solidFill>
                  <a:schemeClr val="tx2"/>
                </a:solidFill>
                <a:latin typeface="Courier New" panose="02070309020205020404" pitchFamily="49" charset="0"/>
                <a:cs typeface="Courier New" panose="02070309020205020404" pitchFamily="49" charset="0"/>
              </a:rPr>
              <a:t>bslib</a:t>
            </a:r>
            <a:endParaRPr lang="en-US" dirty="0">
              <a:solidFill>
                <a:schemeClr val="tx2"/>
              </a:solidFill>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5F5EF68A-44C3-AC6E-81C9-18B8D410B40B}"/>
              </a:ext>
            </a:extLst>
          </p:cNvPr>
          <p:cNvSpPr>
            <a:spLocks noGrp="1"/>
          </p:cNvSpPr>
          <p:nvPr>
            <p:ph idx="1"/>
          </p:nvPr>
        </p:nvSpPr>
        <p:spPr>
          <a:xfrm>
            <a:off x="838200" y="1825625"/>
            <a:ext cx="5400759" cy="4421426"/>
          </a:xfrm>
        </p:spPr>
        <p:txBody>
          <a:bodyPr anchor="t">
            <a:normAutofit/>
          </a:bodyPr>
          <a:lstStyle/>
          <a:p>
            <a:pPr marL="0" indent="0">
              <a:buNone/>
            </a:pPr>
            <a:r>
              <a:rPr lang="en-US" b="1" dirty="0">
                <a:latin typeface="+mj-lt"/>
                <a:cs typeface="Courier New" panose="02070309020205020404" pitchFamily="49" charset="0"/>
              </a:rPr>
              <a:t>Problem:</a:t>
            </a:r>
          </a:p>
          <a:p>
            <a:pPr marL="457200" lvl="1" indent="0">
              <a:buNone/>
            </a:pPr>
            <a:r>
              <a:rPr lang="en-US" sz="2800" dirty="0" err="1">
                <a:latin typeface="+mj-lt"/>
                <a:cs typeface="Courier New" panose="02070309020205020404" pitchFamily="49" charset="0"/>
              </a:rPr>
              <a:t>bslib</a:t>
            </a:r>
            <a:r>
              <a:rPr lang="en-US" sz="2800" dirty="0">
                <a:latin typeface="+mj-lt"/>
                <a:cs typeface="Courier New" panose="02070309020205020404" pitchFamily="49" charset="0"/>
              </a:rPr>
              <a:t> theming works on CSS, … </a:t>
            </a:r>
          </a:p>
          <a:p>
            <a:pPr marL="457200" lvl="1" indent="0">
              <a:buNone/>
            </a:pPr>
            <a:r>
              <a:rPr lang="en-US" sz="2800" dirty="0">
                <a:latin typeface="+mj-lt"/>
                <a:cs typeface="Courier New" panose="02070309020205020404" pitchFamily="49" charset="0"/>
              </a:rPr>
              <a:t>…</a:t>
            </a:r>
          </a:p>
          <a:p>
            <a:pPr marL="457200" lvl="1" indent="0">
              <a:buNone/>
            </a:pPr>
            <a:r>
              <a:rPr lang="en-US" sz="2800" dirty="0">
                <a:latin typeface="+mj-lt"/>
                <a:cs typeface="Courier New" panose="02070309020205020404" pitchFamily="49" charset="0"/>
              </a:rPr>
              <a:t>…</a:t>
            </a:r>
          </a:p>
          <a:p>
            <a:pPr marL="457200" lvl="1" indent="0">
              <a:buNone/>
            </a:pPr>
            <a:r>
              <a:rPr lang="en-US" sz="2800" dirty="0">
                <a:latin typeface="+mj-lt"/>
                <a:cs typeface="Courier New" panose="02070309020205020404" pitchFamily="49" charset="0"/>
              </a:rPr>
              <a:t>after plots have already been rendered…</a:t>
            </a:r>
          </a:p>
          <a:p>
            <a:pPr marL="457200" lvl="1" indent="0">
              <a:buNone/>
            </a:pPr>
            <a:endParaRPr lang="en-US" dirty="0">
              <a:latin typeface="+mj-lt"/>
              <a:cs typeface="Courier New" panose="02070309020205020404" pitchFamily="49" charset="0"/>
            </a:endParaRPr>
          </a:p>
          <a:p>
            <a:pPr marL="0" indent="0" algn="ctr">
              <a:buNone/>
            </a:pPr>
            <a:r>
              <a:rPr lang="en-US" b="1" dirty="0">
                <a:solidFill>
                  <a:schemeClr val="tx2"/>
                </a:solidFill>
                <a:latin typeface="+mj-lt"/>
                <a:cs typeface="Courier New" panose="02070309020205020404" pitchFamily="49" charset="0"/>
                <a:sym typeface="Wingdings" panose="05000000000000000000" pitchFamily="2" charset="2"/>
              </a:rPr>
              <a:t>Therefore, </a:t>
            </a:r>
            <a:r>
              <a:rPr lang="en-US" b="1" dirty="0" err="1">
                <a:solidFill>
                  <a:schemeClr val="tx2"/>
                </a:solidFill>
                <a:latin typeface="+mj-lt"/>
                <a:cs typeface="Courier New" panose="02070309020205020404" pitchFamily="49" charset="0"/>
                <a:sym typeface="Wingdings" panose="05000000000000000000" pitchFamily="2" charset="2"/>
              </a:rPr>
              <a:t>bslib</a:t>
            </a:r>
            <a:r>
              <a:rPr lang="en-US" b="1" dirty="0">
                <a:solidFill>
                  <a:schemeClr val="tx2"/>
                </a:solidFill>
                <a:latin typeface="+mj-lt"/>
                <a:cs typeface="Courier New" panose="02070309020205020404" pitchFamily="49" charset="0"/>
                <a:sym typeface="Wingdings" panose="05000000000000000000" pitchFamily="2" charset="2"/>
              </a:rPr>
              <a:t> cannot directly control plot appearance…</a:t>
            </a:r>
            <a:endParaRPr lang="en-US" dirty="0">
              <a:solidFill>
                <a:schemeClr val="tx2"/>
              </a:solidFill>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7739545"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56</a:t>
            </a:r>
          </a:p>
        </p:txBody>
      </p:sp>
      <p:pic>
        <p:nvPicPr>
          <p:cNvPr id="8" name="Picture 7" descr="A person with a tear in his mouth&#10;&#10;Description automatically generated">
            <a:extLst>
              <a:ext uri="{FF2B5EF4-FFF2-40B4-BE49-F238E27FC236}">
                <a16:creationId xmlns:a16="http://schemas.microsoft.com/office/drawing/2014/main" id="{F0A60C20-0095-18D4-B3FE-90C8734F2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3159" y="2226970"/>
            <a:ext cx="5400760" cy="3097495"/>
          </a:xfrm>
          <a:prstGeom prst="rect">
            <a:avLst/>
          </a:prstGeom>
        </p:spPr>
      </p:pic>
    </p:spTree>
    <p:extLst>
      <p:ext uri="{BB962C8B-B14F-4D97-AF65-F5344CB8AC3E}">
        <p14:creationId xmlns:p14="http://schemas.microsoft.com/office/powerpoint/2010/main" val="203191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theming plots with </a:t>
            </a:r>
            <a:r>
              <a:rPr lang="en-US" i="1" dirty="0">
                <a:solidFill>
                  <a:schemeClr val="tx2"/>
                </a:solidFill>
                <a:latin typeface="Courier New" panose="02070309020205020404" pitchFamily="49" charset="0"/>
                <a:cs typeface="Courier New" panose="02070309020205020404" pitchFamily="49" charset="0"/>
              </a:rPr>
              <a:t>thematic</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57</a:t>
            </a:r>
          </a:p>
        </p:txBody>
      </p:sp>
      <p:sp>
        <p:nvSpPr>
          <p:cNvPr id="7" name="TextBox 6">
            <a:extLst>
              <a:ext uri="{FF2B5EF4-FFF2-40B4-BE49-F238E27FC236}">
                <a16:creationId xmlns:a16="http://schemas.microsoft.com/office/drawing/2014/main" id="{B9EA751F-1A7A-A0A3-DB75-6B58E44AEA0D}"/>
              </a:ext>
            </a:extLst>
          </p:cNvPr>
          <p:cNvSpPr txBox="1"/>
          <p:nvPr/>
        </p:nvSpPr>
        <p:spPr>
          <a:xfrm>
            <a:off x="1177212" y="4660706"/>
            <a:ext cx="4187807"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err="1">
                <a:latin typeface="Courier New" panose="02070309020205020404" pitchFamily="49" charset="0"/>
                <a:cs typeface="Courier New" panose="02070309020205020404" pitchFamily="49" charset="0"/>
              </a:rPr>
              <a:t>thematic_shiny</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accent = "auto",  </a:t>
            </a:r>
          </a:p>
          <a:p>
            <a:r>
              <a:rPr lang="en-US" sz="2000" dirty="0">
                <a:latin typeface="Courier New" panose="02070309020205020404" pitchFamily="49" charset="0"/>
                <a:cs typeface="Courier New" panose="02070309020205020404" pitchFamily="49" charset="0"/>
              </a:rPr>
              <a:t>     font = "auto")</a:t>
            </a:r>
          </a:p>
        </p:txBody>
      </p:sp>
      <p:pic>
        <p:nvPicPr>
          <p:cNvPr id="10" name="Picture 9">
            <a:extLst>
              <a:ext uri="{FF2B5EF4-FFF2-40B4-BE49-F238E27FC236}">
                <a16:creationId xmlns:a16="http://schemas.microsoft.com/office/drawing/2014/main" id="{F052E430-2C64-CF4C-C893-3049374098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64346" y="2241494"/>
            <a:ext cx="6036294" cy="3616718"/>
          </a:xfrm>
          <a:prstGeom prst="rect">
            <a:avLst/>
          </a:prstGeom>
        </p:spPr>
      </p:pic>
      <p:sp>
        <p:nvSpPr>
          <p:cNvPr id="15" name="Content Placeholder 2">
            <a:extLst>
              <a:ext uri="{FF2B5EF4-FFF2-40B4-BE49-F238E27FC236}">
                <a16:creationId xmlns:a16="http://schemas.microsoft.com/office/drawing/2014/main" id="{6A054CC3-2C13-1F81-5D7F-DE6E0B08E0CD}"/>
              </a:ext>
            </a:extLst>
          </p:cNvPr>
          <p:cNvSpPr>
            <a:spLocks noGrp="1"/>
          </p:cNvSpPr>
          <p:nvPr>
            <p:ph idx="1"/>
          </p:nvPr>
        </p:nvSpPr>
        <p:spPr>
          <a:xfrm>
            <a:off x="838200" y="1825625"/>
            <a:ext cx="5400759" cy="2770651"/>
          </a:xfrm>
        </p:spPr>
        <p:txBody>
          <a:bodyPr anchor="t">
            <a:normAutofit lnSpcReduction="10000"/>
          </a:bodyPr>
          <a:lstStyle/>
          <a:p>
            <a:pPr marL="0" indent="0">
              <a:buNone/>
            </a:pPr>
            <a:r>
              <a:rPr lang="en-US" b="1" dirty="0">
                <a:latin typeface="+mj-lt"/>
                <a:cs typeface="Courier New" panose="02070309020205020404" pitchFamily="49" charset="0"/>
              </a:rPr>
              <a:t>Solution !</a:t>
            </a:r>
          </a:p>
          <a:p>
            <a:pPr marL="457200" lvl="1" indent="0">
              <a:buNone/>
            </a:pPr>
            <a:r>
              <a:rPr lang="en-US" dirty="0">
                <a:latin typeface="+mj-lt"/>
                <a:cs typeface="Courier New" panose="02070309020205020404" pitchFamily="49" charset="0"/>
              </a:rPr>
              <a:t>The </a:t>
            </a:r>
            <a:r>
              <a:rPr lang="en-US" dirty="0">
                <a:latin typeface="Courier New" panose="02070309020205020404" pitchFamily="49" charset="0"/>
                <a:cs typeface="Courier New" panose="02070309020205020404" pitchFamily="49" charset="0"/>
              </a:rPr>
              <a:t>thematic</a:t>
            </a:r>
            <a:r>
              <a:rPr lang="en-US" dirty="0">
                <a:latin typeface="+mj-lt"/>
                <a:cs typeface="Courier New" panose="02070309020205020404" pitchFamily="49" charset="0"/>
              </a:rPr>
              <a:t> package! </a:t>
            </a:r>
          </a:p>
          <a:p>
            <a:pPr lvl="1">
              <a:spcBef>
                <a:spcPts val="2400"/>
              </a:spcBef>
              <a:buFontTx/>
              <a:buChar char="-"/>
            </a:pPr>
            <a:r>
              <a:rPr lang="en-US" dirty="0">
                <a:latin typeface="+mj-lt"/>
                <a:cs typeface="Courier New" panose="02070309020205020404" pitchFamily="49" charset="0"/>
              </a:rPr>
              <a:t>imports the CSS settings before rendering the plots, </a:t>
            </a:r>
          </a:p>
          <a:p>
            <a:pPr lvl="1">
              <a:spcBef>
                <a:spcPts val="2400"/>
              </a:spcBef>
              <a:buFontTx/>
              <a:buChar char="-"/>
            </a:pPr>
            <a:r>
              <a:rPr lang="en-US" dirty="0">
                <a:latin typeface="+mj-lt"/>
                <a:cs typeface="Courier New" panose="02070309020205020404" pitchFamily="49" charset="0"/>
              </a:rPr>
              <a:t>enabling plot controls consistent with theme!</a:t>
            </a:r>
            <a:endParaRPr lang="en-US" sz="2800" dirty="0">
              <a:latin typeface="+mj-lt"/>
              <a:cs typeface="Courier New" panose="02070309020205020404" pitchFamily="49" charset="0"/>
            </a:endParaRPr>
          </a:p>
          <a:p>
            <a:pPr marL="457200" lvl="1" indent="0">
              <a:buNone/>
            </a:pPr>
            <a:endParaRPr lang="en-US" dirty="0">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7288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theming plots with </a:t>
            </a:r>
            <a:r>
              <a:rPr lang="en-US" i="1" dirty="0">
                <a:solidFill>
                  <a:schemeClr val="tx2"/>
                </a:solidFill>
                <a:latin typeface="Courier New" panose="02070309020205020404" pitchFamily="49" charset="0"/>
                <a:cs typeface="Courier New" panose="02070309020205020404" pitchFamily="49" charset="0"/>
              </a:rPr>
              <a:t>thematic</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57</a:t>
            </a:r>
          </a:p>
        </p:txBody>
      </p:sp>
      <p:sp>
        <p:nvSpPr>
          <p:cNvPr id="7" name="TextBox 6">
            <a:extLst>
              <a:ext uri="{FF2B5EF4-FFF2-40B4-BE49-F238E27FC236}">
                <a16:creationId xmlns:a16="http://schemas.microsoft.com/office/drawing/2014/main" id="{B9EA751F-1A7A-A0A3-DB75-6B58E44AEA0D}"/>
              </a:ext>
            </a:extLst>
          </p:cNvPr>
          <p:cNvSpPr txBox="1"/>
          <p:nvPr/>
        </p:nvSpPr>
        <p:spPr>
          <a:xfrm>
            <a:off x="1177212" y="4660706"/>
            <a:ext cx="4187807"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err="1">
                <a:latin typeface="Courier New" panose="02070309020205020404" pitchFamily="49" charset="0"/>
                <a:cs typeface="Courier New" panose="02070309020205020404" pitchFamily="49" charset="0"/>
              </a:rPr>
              <a:t>thematic_shiny</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accent = "auto",  </a:t>
            </a:r>
          </a:p>
          <a:p>
            <a:r>
              <a:rPr lang="en-US" sz="2000" dirty="0">
                <a:latin typeface="Courier New" panose="02070309020205020404" pitchFamily="49" charset="0"/>
                <a:cs typeface="Courier New" panose="02070309020205020404" pitchFamily="49" charset="0"/>
              </a:rPr>
              <a:t>     font = "auto")</a:t>
            </a:r>
          </a:p>
        </p:txBody>
      </p:sp>
      <p:pic>
        <p:nvPicPr>
          <p:cNvPr id="10" name="Picture 9">
            <a:extLst>
              <a:ext uri="{FF2B5EF4-FFF2-40B4-BE49-F238E27FC236}">
                <a16:creationId xmlns:a16="http://schemas.microsoft.com/office/drawing/2014/main" id="{F052E430-2C64-CF4C-C893-3049374098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64346" y="2276056"/>
            <a:ext cx="6036294" cy="3547593"/>
          </a:xfrm>
          <a:prstGeom prst="rect">
            <a:avLst/>
          </a:prstGeom>
        </p:spPr>
      </p:pic>
      <p:sp>
        <p:nvSpPr>
          <p:cNvPr id="15" name="Content Placeholder 2">
            <a:extLst>
              <a:ext uri="{FF2B5EF4-FFF2-40B4-BE49-F238E27FC236}">
                <a16:creationId xmlns:a16="http://schemas.microsoft.com/office/drawing/2014/main" id="{6A054CC3-2C13-1F81-5D7F-DE6E0B08E0CD}"/>
              </a:ext>
            </a:extLst>
          </p:cNvPr>
          <p:cNvSpPr>
            <a:spLocks noGrp="1"/>
          </p:cNvSpPr>
          <p:nvPr>
            <p:ph idx="1"/>
          </p:nvPr>
        </p:nvSpPr>
        <p:spPr>
          <a:xfrm>
            <a:off x="838200" y="1825625"/>
            <a:ext cx="5400759" cy="2770651"/>
          </a:xfrm>
        </p:spPr>
        <p:txBody>
          <a:bodyPr anchor="t">
            <a:normAutofit lnSpcReduction="10000"/>
          </a:bodyPr>
          <a:lstStyle/>
          <a:p>
            <a:pPr marL="0" indent="0">
              <a:buNone/>
            </a:pPr>
            <a:r>
              <a:rPr lang="en-US" b="1" dirty="0">
                <a:latin typeface="+mj-lt"/>
                <a:cs typeface="Courier New" panose="02070309020205020404" pitchFamily="49" charset="0"/>
              </a:rPr>
              <a:t>Solution !</a:t>
            </a:r>
          </a:p>
          <a:p>
            <a:pPr marL="457200" lvl="1" indent="0">
              <a:buNone/>
            </a:pPr>
            <a:r>
              <a:rPr lang="en-US" dirty="0">
                <a:latin typeface="+mj-lt"/>
                <a:cs typeface="Courier New" panose="02070309020205020404" pitchFamily="49" charset="0"/>
              </a:rPr>
              <a:t>The </a:t>
            </a:r>
            <a:r>
              <a:rPr lang="en-US" dirty="0">
                <a:latin typeface="Courier New" panose="02070309020205020404" pitchFamily="49" charset="0"/>
                <a:cs typeface="Courier New" panose="02070309020205020404" pitchFamily="49" charset="0"/>
              </a:rPr>
              <a:t>thematic</a:t>
            </a:r>
            <a:r>
              <a:rPr lang="en-US" dirty="0">
                <a:latin typeface="+mj-lt"/>
                <a:cs typeface="Courier New" panose="02070309020205020404" pitchFamily="49" charset="0"/>
              </a:rPr>
              <a:t> package! </a:t>
            </a:r>
          </a:p>
          <a:p>
            <a:pPr lvl="1">
              <a:spcBef>
                <a:spcPts val="2400"/>
              </a:spcBef>
              <a:buFontTx/>
              <a:buChar char="-"/>
            </a:pPr>
            <a:r>
              <a:rPr lang="en-US" dirty="0">
                <a:latin typeface="+mj-lt"/>
                <a:cs typeface="Courier New" panose="02070309020205020404" pitchFamily="49" charset="0"/>
              </a:rPr>
              <a:t>imports the CSS settings before rendering the plots, </a:t>
            </a:r>
          </a:p>
          <a:p>
            <a:pPr lvl="1">
              <a:spcBef>
                <a:spcPts val="2400"/>
              </a:spcBef>
              <a:buFontTx/>
              <a:buChar char="-"/>
            </a:pPr>
            <a:r>
              <a:rPr lang="en-US" dirty="0">
                <a:latin typeface="+mj-lt"/>
                <a:cs typeface="Courier New" panose="02070309020205020404" pitchFamily="49" charset="0"/>
              </a:rPr>
              <a:t>enabling plot controls consistent with theme!</a:t>
            </a:r>
            <a:endParaRPr lang="en-US" sz="2800" dirty="0">
              <a:latin typeface="+mj-lt"/>
              <a:cs typeface="Courier New" panose="02070309020205020404" pitchFamily="49" charset="0"/>
            </a:endParaRPr>
          </a:p>
          <a:p>
            <a:pPr marL="457200" lvl="1" indent="0">
              <a:buNone/>
            </a:pPr>
            <a:endParaRPr lang="en-US" dirty="0">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11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theming plots with </a:t>
            </a:r>
            <a:r>
              <a:rPr lang="en-US" i="1" dirty="0">
                <a:solidFill>
                  <a:schemeClr val="tx2"/>
                </a:solidFill>
                <a:latin typeface="Courier New" panose="02070309020205020404" pitchFamily="49" charset="0"/>
                <a:cs typeface="Courier New" panose="02070309020205020404" pitchFamily="49" charset="0"/>
              </a:rPr>
              <a:t>thematic</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57</a:t>
            </a:r>
          </a:p>
        </p:txBody>
      </p:sp>
      <p:sp>
        <p:nvSpPr>
          <p:cNvPr id="7" name="TextBox 6">
            <a:extLst>
              <a:ext uri="{FF2B5EF4-FFF2-40B4-BE49-F238E27FC236}">
                <a16:creationId xmlns:a16="http://schemas.microsoft.com/office/drawing/2014/main" id="{B9EA751F-1A7A-A0A3-DB75-6B58E44AEA0D}"/>
              </a:ext>
            </a:extLst>
          </p:cNvPr>
          <p:cNvSpPr txBox="1"/>
          <p:nvPr/>
        </p:nvSpPr>
        <p:spPr>
          <a:xfrm>
            <a:off x="1177212" y="4660706"/>
            <a:ext cx="4187807"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err="1">
                <a:latin typeface="Courier New" panose="02070309020205020404" pitchFamily="49" charset="0"/>
                <a:cs typeface="Courier New" panose="02070309020205020404" pitchFamily="49" charset="0"/>
              </a:rPr>
              <a:t>thematic_shiny</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fg</a:t>
            </a:r>
            <a:r>
              <a:rPr lang="en-US" sz="2000" dirty="0">
                <a:latin typeface="Courier New" panose="02070309020205020404" pitchFamily="49" charset="0"/>
                <a:cs typeface="Courier New" panose="02070309020205020404" pitchFamily="49" charset="0"/>
              </a:rPr>
              <a:t> = "auto",  </a:t>
            </a:r>
          </a:p>
          <a:p>
            <a:r>
              <a:rPr lang="en-US" sz="2000" dirty="0">
                <a:latin typeface="Courier New" panose="02070309020205020404" pitchFamily="49" charset="0"/>
                <a:cs typeface="Courier New" panose="02070309020205020404" pitchFamily="49" charset="0"/>
              </a:rPr>
              <a:t>     accent = "auto",  </a:t>
            </a:r>
          </a:p>
          <a:p>
            <a:r>
              <a:rPr lang="en-US" sz="2000" dirty="0">
                <a:latin typeface="Courier New" panose="02070309020205020404" pitchFamily="49" charset="0"/>
                <a:cs typeface="Courier New" panose="02070309020205020404" pitchFamily="49" charset="0"/>
              </a:rPr>
              <a:t>     font = "auto")</a:t>
            </a:r>
          </a:p>
        </p:txBody>
      </p:sp>
      <p:sp>
        <p:nvSpPr>
          <p:cNvPr id="15" name="Content Placeholder 2">
            <a:extLst>
              <a:ext uri="{FF2B5EF4-FFF2-40B4-BE49-F238E27FC236}">
                <a16:creationId xmlns:a16="http://schemas.microsoft.com/office/drawing/2014/main" id="{6A054CC3-2C13-1F81-5D7F-DE6E0B08E0CD}"/>
              </a:ext>
            </a:extLst>
          </p:cNvPr>
          <p:cNvSpPr>
            <a:spLocks noGrp="1"/>
          </p:cNvSpPr>
          <p:nvPr>
            <p:ph idx="1"/>
          </p:nvPr>
        </p:nvSpPr>
        <p:spPr>
          <a:xfrm>
            <a:off x="838200" y="1825625"/>
            <a:ext cx="5400759" cy="2770651"/>
          </a:xfrm>
        </p:spPr>
        <p:txBody>
          <a:bodyPr anchor="t">
            <a:normAutofit lnSpcReduction="10000"/>
          </a:bodyPr>
          <a:lstStyle/>
          <a:p>
            <a:pPr marL="0" indent="0">
              <a:buNone/>
            </a:pPr>
            <a:r>
              <a:rPr lang="en-US" b="1" dirty="0">
                <a:latin typeface="+mj-lt"/>
                <a:cs typeface="Courier New" panose="02070309020205020404" pitchFamily="49" charset="0"/>
              </a:rPr>
              <a:t>Solution !</a:t>
            </a:r>
          </a:p>
          <a:p>
            <a:pPr marL="457200" lvl="1" indent="0">
              <a:buNone/>
            </a:pPr>
            <a:r>
              <a:rPr lang="en-US" dirty="0">
                <a:latin typeface="+mj-lt"/>
                <a:cs typeface="Courier New" panose="02070309020205020404" pitchFamily="49" charset="0"/>
              </a:rPr>
              <a:t>The </a:t>
            </a:r>
            <a:r>
              <a:rPr lang="en-US" dirty="0">
                <a:latin typeface="Courier New" panose="02070309020205020404" pitchFamily="49" charset="0"/>
                <a:cs typeface="Courier New" panose="02070309020205020404" pitchFamily="49" charset="0"/>
              </a:rPr>
              <a:t>thematic</a:t>
            </a:r>
            <a:r>
              <a:rPr lang="en-US" dirty="0">
                <a:latin typeface="+mj-lt"/>
                <a:cs typeface="Courier New" panose="02070309020205020404" pitchFamily="49" charset="0"/>
              </a:rPr>
              <a:t> package! </a:t>
            </a:r>
          </a:p>
          <a:p>
            <a:pPr lvl="1">
              <a:spcBef>
                <a:spcPts val="2400"/>
              </a:spcBef>
              <a:buFontTx/>
              <a:buChar char="-"/>
            </a:pPr>
            <a:r>
              <a:rPr lang="en-US" dirty="0">
                <a:latin typeface="+mj-lt"/>
                <a:cs typeface="Courier New" panose="02070309020205020404" pitchFamily="49" charset="0"/>
              </a:rPr>
              <a:t>imports the CSS settings before rendering the plots, </a:t>
            </a:r>
          </a:p>
          <a:p>
            <a:pPr lvl="1">
              <a:spcBef>
                <a:spcPts val="2400"/>
              </a:spcBef>
              <a:buFontTx/>
              <a:buChar char="-"/>
            </a:pPr>
            <a:r>
              <a:rPr lang="en-US" dirty="0">
                <a:latin typeface="+mj-lt"/>
                <a:cs typeface="Courier New" panose="02070309020205020404" pitchFamily="49" charset="0"/>
              </a:rPr>
              <a:t>enabling plot controls consistent with theme!</a:t>
            </a:r>
            <a:endParaRPr lang="en-US" sz="2800" dirty="0">
              <a:latin typeface="+mj-lt"/>
              <a:cs typeface="Courier New" panose="02070309020205020404" pitchFamily="49" charset="0"/>
            </a:endParaRPr>
          </a:p>
          <a:p>
            <a:pPr marL="457200" lvl="1" indent="0">
              <a:buNone/>
            </a:pPr>
            <a:endParaRPr lang="en-US" dirty="0">
              <a:latin typeface="+mj-lt"/>
              <a:cs typeface="Courier New" panose="02070309020205020404" pitchFamily="49" charset="0"/>
            </a:endParaRPr>
          </a:p>
          <a:p>
            <a:pPr marL="0" indent="0">
              <a:buNone/>
            </a:pPr>
            <a:endParaRPr lang="en-US" b="1" dirty="0">
              <a:latin typeface="+mj-lt"/>
              <a:cs typeface="Courier New" panose="02070309020205020404" pitchFamily="49" charset="0"/>
            </a:endParaRPr>
          </a:p>
          <a:p>
            <a:pPr marL="457200" lvl="1" indent="0">
              <a:buNone/>
            </a:pPr>
            <a:endParaRPr lang="en-US" sz="2000" dirty="0">
              <a:latin typeface="Courier New" panose="02070309020205020404" pitchFamily="49" charset="0"/>
              <a:cs typeface="Courier New" panose="02070309020205020404" pitchFamily="49" charset="0"/>
            </a:endParaRPr>
          </a:p>
        </p:txBody>
      </p:sp>
      <p:pic>
        <p:nvPicPr>
          <p:cNvPr id="8" name="Picture 7" descr="A person with his mouth open&#10;&#10;Description automatically generated">
            <a:extLst>
              <a:ext uri="{FF2B5EF4-FFF2-40B4-BE49-F238E27FC236}">
                <a16:creationId xmlns:a16="http://schemas.microsoft.com/office/drawing/2014/main" id="{CCB2280D-8FF2-A7B2-8F22-8BC83727F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705" y="2241271"/>
            <a:ext cx="4414652" cy="3531722"/>
          </a:xfrm>
          <a:prstGeom prst="rect">
            <a:avLst/>
          </a:prstGeom>
        </p:spPr>
      </p:pic>
    </p:spTree>
    <p:extLst>
      <p:ext uri="{BB962C8B-B14F-4D97-AF65-F5344CB8AC3E}">
        <p14:creationId xmlns:p14="http://schemas.microsoft.com/office/powerpoint/2010/main" val="388006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D0DB-0A53-411A-7859-9E2BBDF1F2C2}"/>
              </a:ext>
            </a:extLst>
          </p:cNvPr>
          <p:cNvSpPr>
            <a:spLocks noGrp="1"/>
          </p:cNvSpPr>
          <p:nvPr>
            <p:ph type="title"/>
          </p:nvPr>
        </p:nvSpPr>
        <p:spPr>
          <a:xfrm>
            <a:off x="838200" y="365127"/>
            <a:ext cx="10944828" cy="1325563"/>
          </a:xfrm>
        </p:spPr>
        <p:txBody>
          <a:bodyPr/>
          <a:lstStyle/>
          <a:p>
            <a:r>
              <a:rPr lang="en-US" sz="4400" dirty="0"/>
              <a:t>Customization</a:t>
            </a:r>
            <a:r>
              <a:rPr lang="en-US" dirty="0">
                <a:solidFill>
                  <a:schemeClr val="tx2"/>
                </a:solidFill>
              </a:rPr>
              <a:t>: and so much more!!!</a:t>
            </a:r>
            <a:endParaRPr lang="en-US" dirty="0">
              <a:solidFill>
                <a:schemeClr val="tx2"/>
              </a:solidFill>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5C9EB43B-F60C-91B1-FD76-12555E57A05E}"/>
              </a:ext>
            </a:extLst>
          </p:cNvPr>
          <p:cNvCxnSpPr>
            <a:cxnSpLocks/>
          </p:cNvCxnSpPr>
          <p:nvPr/>
        </p:nvCxnSpPr>
        <p:spPr>
          <a:xfrm>
            <a:off x="1193440" y="1409135"/>
            <a:ext cx="10502841"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0845684C-2DC7-3424-0448-6933C9058804}"/>
              </a:ext>
            </a:extLst>
          </p:cNvPr>
          <p:cNvSpPr>
            <a:spLocks noGrp="1"/>
          </p:cNvSpPr>
          <p:nvPr>
            <p:ph type="sldNum" sz="quarter" idx="12"/>
          </p:nvPr>
        </p:nvSpPr>
        <p:spPr/>
        <p:txBody>
          <a:bodyPr/>
          <a:lstStyle/>
          <a:p>
            <a:r>
              <a:rPr lang="en-US" dirty="0"/>
              <a:t>58</a:t>
            </a:r>
          </a:p>
        </p:txBody>
      </p:sp>
      <p:pic>
        <p:nvPicPr>
          <p:cNvPr id="9" name="Picture 8">
            <a:extLst>
              <a:ext uri="{FF2B5EF4-FFF2-40B4-BE49-F238E27FC236}">
                <a16:creationId xmlns:a16="http://schemas.microsoft.com/office/drawing/2014/main" id="{3B3E3F61-CB99-214C-3FC0-903DF5EAA2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22612" y="1651139"/>
            <a:ext cx="7746774" cy="4841734"/>
          </a:xfrm>
          <a:prstGeom prst="rect">
            <a:avLst/>
          </a:prstGeom>
        </p:spPr>
      </p:pic>
    </p:spTree>
    <p:extLst>
      <p:ext uri="{BB962C8B-B14F-4D97-AF65-F5344CB8AC3E}">
        <p14:creationId xmlns:p14="http://schemas.microsoft.com/office/powerpoint/2010/main" val="14777844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EB3B12-7760-4145-96C9-22F593B0422F}"/>
              </a:ext>
            </a:extLst>
          </p:cNvPr>
          <p:cNvPicPr>
            <a:picLocks noChangeAspect="1"/>
          </p:cNvPicPr>
          <p:nvPr/>
        </p:nvPicPr>
        <p:blipFill>
          <a:blip r:embed="rId2" cstate="print">
            <a:alphaModFix/>
            <a:extLst>
              <a:ext uri="{BEBA8EAE-BF5A-486C-A8C5-ECC9F3942E4B}">
                <a14:imgProps xmlns:a14="http://schemas.microsoft.com/office/drawing/2010/main">
                  <a14:imgLayer r:embed="rId3">
                    <a14:imgEffect>
                      <a14:brightnessContrast bright="-22000"/>
                    </a14:imgEffect>
                  </a14:imgLayer>
                </a14:imgProps>
              </a:ext>
              <a:ext uri="{28A0092B-C50C-407E-A947-70E740481C1C}">
                <a14:useLocalDpi xmlns:a14="http://schemas.microsoft.com/office/drawing/2010/main" val="0"/>
              </a:ext>
            </a:extLst>
          </a:blip>
          <a:stretch>
            <a:fillRect/>
          </a:stretch>
        </p:blipFill>
        <p:spPr>
          <a:xfrm>
            <a:off x="-43543" y="-7776"/>
            <a:ext cx="12235543" cy="6898100"/>
          </a:xfrm>
          <a:prstGeom prst="rect">
            <a:avLst/>
          </a:prstGeom>
        </p:spPr>
      </p:pic>
      <p:pic>
        <p:nvPicPr>
          <p:cNvPr id="3" name="Picture 2" descr="A picture containing water sport, swimming, ocean floor&#10;&#10;Description automatically generated">
            <a:extLst>
              <a:ext uri="{FF2B5EF4-FFF2-40B4-BE49-F238E27FC236}">
                <a16:creationId xmlns:a16="http://schemas.microsoft.com/office/drawing/2014/main" id="{DD9D7027-BB17-A87C-A0A6-8D9B705BB0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59" y="1107077"/>
            <a:ext cx="11621282" cy="4643846"/>
          </a:xfrm>
          <a:prstGeom prst="rect">
            <a:avLst/>
          </a:prstGeom>
          <a:ln>
            <a:noFill/>
          </a:ln>
          <a:effectLst>
            <a:outerShdw blurRad="63500" sx="102000" sy="102000" algn="ctr" rotWithShape="0">
              <a:prstClr val="black">
                <a:alpha val="40000"/>
              </a:prstClr>
            </a:outerShdw>
            <a:reflection blurRad="6350" stA="52000" endA="300" endPos="35000" dir="5400000" sy="-100000" algn="bl" rotWithShape="0"/>
            <a:softEdge rad="112500"/>
          </a:effectLst>
        </p:spPr>
      </p:pic>
    </p:spTree>
    <p:extLst>
      <p:ext uri="{BB962C8B-B14F-4D97-AF65-F5344CB8AC3E}">
        <p14:creationId xmlns:p14="http://schemas.microsoft.com/office/powerpoint/2010/main" val="2950928772"/>
      </p:ext>
    </p:extLst>
  </p:cSld>
  <p:clrMapOvr>
    <a:masterClrMapping/>
  </p:clrMapOvr>
  <mc:AlternateContent xmlns:mc="http://schemas.openxmlformats.org/markup-compatibility/2006" xmlns:p14="http://schemas.microsoft.com/office/powerpoint/2010/main">
    <mc:Choice Requires="p14">
      <p:transition spd="slow" p14:dur="1250" advClick="0">
        <p:push dir="u"/>
      </p:transition>
    </mc:Choice>
    <mc:Fallback xmlns="">
      <p:transition spd="slow" advClick="0">
        <p:push dir="u"/>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06D20A3-83FC-0F84-C648-15BA5EB1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243" y="0"/>
            <a:ext cx="8875514" cy="6858000"/>
          </a:xfrm>
          <a:prstGeom prst="rect">
            <a:avLst/>
          </a:prstGeom>
        </p:spPr>
      </p:pic>
    </p:spTree>
    <p:extLst>
      <p:ext uri="{BB962C8B-B14F-4D97-AF65-F5344CB8AC3E}">
        <p14:creationId xmlns:p14="http://schemas.microsoft.com/office/powerpoint/2010/main" val="2680582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4939-4E94-0E8B-751B-E8708628FDDF}"/>
              </a:ext>
            </a:extLst>
          </p:cNvPr>
          <p:cNvSpPr>
            <a:spLocks noGrp="1"/>
          </p:cNvSpPr>
          <p:nvPr>
            <p:ph type="title"/>
          </p:nvPr>
        </p:nvSpPr>
        <p:spPr/>
        <p:txBody>
          <a:bodyPr/>
          <a:lstStyle/>
          <a:p>
            <a:r>
              <a:rPr lang="en-US" dirty="0">
                <a:solidFill>
                  <a:schemeClr val="tx2"/>
                </a:solidFill>
              </a:rPr>
              <a:t>Idea</a:t>
            </a:r>
          </a:p>
        </p:txBody>
      </p:sp>
      <p:sp>
        <p:nvSpPr>
          <p:cNvPr id="3" name="Content Placeholder 2">
            <a:extLst>
              <a:ext uri="{FF2B5EF4-FFF2-40B4-BE49-F238E27FC236}">
                <a16:creationId xmlns:a16="http://schemas.microsoft.com/office/drawing/2014/main" id="{8E26F2FC-743A-73F7-3DA7-513395A0489B}"/>
              </a:ext>
            </a:extLst>
          </p:cNvPr>
          <p:cNvSpPr>
            <a:spLocks noGrp="1"/>
          </p:cNvSpPr>
          <p:nvPr>
            <p:ph idx="1"/>
          </p:nvPr>
        </p:nvSpPr>
        <p:spPr>
          <a:xfrm>
            <a:off x="838201" y="1825624"/>
            <a:ext cx="5257800" cy="4595273"/>
          </a:xfrm>
        </p:spPr>
        <p:txBody>
          <a:bodyPr numCol="1">
            <a:noAutofit/>
          </a:bodyPr>
          <a:lstStyle/>
          <a:p>
            <a:pPr>
              <a:lnSpc>
                <a:spcPct val="100000"/>
              </a:lnSpc>
              <a:spcBef>
                <a:spcPts val="1200"/>
              </a:spcBef>
            </a:pPr>
            <a:r>
              <a:rPr lang="en-US" dirty="0"/>
              <a:t>What’s on your mind? </a:t>
            </a:r>
          </a:p>
          <a:p>
            <a:pPr>
              <a:lnSpc>
                <a:spcPct val="100000"/>
              </a:lnSpc>
              <a:spcBef>
                <a:spcPts val="1200"/>
              </a:spcBef>
            </a:pPr>
            <a:r>
              <a:rPr lang="en-US" dirty="0"/>
              <a:t>What data are you going to use?</a:t>
            </a:r>
          </a:p>
          <a:p>
            <a:pPr>
              <a:lnSpc>
                <a:spcPct val="100000"/>
              </a:lnSpc>
              <a:spcBef>
                <a:spcPts val="1200"/>
              </a:spcBef>
            </a:pPr>
            <a:r>
              <a:rPr lang="en-US" dirty="0"/>
              <a:t>What do you want to show/share?</a:t>
            </a:r>
          </a:p>
          <a:p>
            <a:pPr>
              <a:lnSpc>
                <a:spcPct val="100000"/>
              </a:lnSpc>
              <a:spcBef>
                <a:spcPts val="1200"/>
              </a:spcBef>
            </a:pPr>
            <a:r>
              <a:rPr lang="en-US" dirty="0"/>
              <a:t>What options/controls do you want the user to have?</a:t>
            </a:r>
          </a:p>
          <a:p>
            <a:pPr>
              <a:lnSpc>
                <a:spcPct val="100000"/>
              </a:lnSpc>
              <a:spcBef>
                <a:spcPts val="1200"/>
              </a:spcBef>
            </a:pPr>
            <a:r>
              <a:rPr lang="en-US" dirty="0"/>
              <a:t>How is the user going to interface with the app?</a:t>
            </a:r>
          </a:p>
          <a:p>
            <a:pPr lvl="1">
              <a:lnSpc>
                <a:spcPct val="100000"/>
              </a:lnSpc>
              <a:spcBef>
                <a:spcPts val="1200"/>
              </a:spcBef>
            </a:pPr>
            <a:endParaRPr lang="en-US" sz="2800" dirty="0"/>
          </a:p>
        </p:txBody>
      </p:sp>
      <p:cxnSp>
        <p:nvCxnSpPr>
          <p:cNvPr id="4" name="Straight Connector 3">
            <a:extLst>
              <a:ext uri="{FF2B5EF4-FFF2-40B4-BE49-F238E27FC236}">
                <a16:creationId xmlns:a16="http://schemas.microsoft.com/office/drawing/2014/main" id="{E0833EDA-4D0C-D414-5F93-95F7402EDE5D}"/>
              </a:ext>
            </a:extLst>
          </p:cNvPr>
          <p:cNvCxnSpPr>
            <a:cxnSpLocks/>
          </p:cNvCxnSpPr>
          <p:nvPr/>
        </p:nvCxnSpPr>
        <p:spPr>
          <a:xfrm>
            <a:off x="1136206" y="1435804"/>
            <a:ext cx="4239662" cy="0"/>
          </a:xfrm>
          <a:prstGeom prst="line">
            <a:avLst/>
          </a:prstGeom>
          <a:ln w="38100">
            <a:solidFill>
              <a:srgbClr val="447099"/>
            </a:solidFill>
          </a:ln>
          <a:effectLst>
            <a:outerShdw blurRad="152400" dist="1016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B33AD3-F016-C403-2D0F-C94DCDAD4130}"/>
              </a:ext>
            </a:extLst>
          </p:cNvPr>
          <p:cNvSpPr txBox="1"/>
          <p:nvPr/>
        </p:nvSpPr>
        <p:spPr>
          <a:xfrm>
            <a:off x="6834553" y="5251301"/>
            <a:ext cx="4730262" cy="461665"/>
          </a:xfrm>
          <a:prstGeom prst="rect">
            <a:avLst/>
          </a:prstGeom>
          <a:noFill/>
        </p:spPr>
        <p:txBody>
          <a:bodyPr wrap="square">
            <a:spAutoFit/>
          </a:bodyPr>
          <a:lstStyle/>
          <a:p>
            <a:pPr lvl="1" algn="ctr">
              <a:lnSpc>
                <a:spcPct val="100000"/>
              </a:lnSpc>
            </a:pPr>
            <a:r>
              <a:rPr lang="en-US" sz="2400" dirty="0"/>
              <a:t>UI design, look, and feel</a:t>
            </a:r>
          </a:p>
        </p:txBody>
      </p:sp>
      <p:sp>
        <p:nvSpPr>
          <p:cNvPr id="10" name="TextBox 9">
            <a:extLst>
              <a:ext uri="{FF2B5EF4-FFF2-40B4-BE49-F238E27FC236}">
                <a16:creationId xmlns:a16="http://schemas.microsoft.com/office/drawing/2014/main" id="{69F77532-20F2-7F30-EF8A-30789CF1E4D9}"/>
              </a:ext>
            </a:extLst>
          </p:cNvPr>
          <p:cNvSpPr txBox="1"/>
          <p:nvPr/>
        </p:nvSpPr>
        <p:spPr>
          <a:xfrm>
            <a:off x="7521609" y="1815576"/>
            <a:ext cx="3356150" cy="461665"/>
          </a:xfrm>
          <a:prstGeom prst="rect">
            <a:avLst/>
          </a:prstGeom>
          <a:noFill/>
        </p:spPr>
        <p:txBody>
          <a:bodyPr wrap="square" rtlCol="0">
            <a:spAutoFit/>
          </a:bodyPr>
          <a:lstStyle/>
          <a:p>
            <a:pPr algn="ctr"/>
            <a:r>
              <a:rPr lang="en-US" sz="2400" dirty="0"/>
              <a:t>Movies</a:t>
            </a:r>
          </a:p>
        </p:txBody>
      </p:sp>
      <p:sp>
        <p:nvSpPr>
          <p:cNvPr id="12" name="TextBox 11">
            <a:extLst>
              <a:ext uri="{FF2B5EF4-FFF2-40B4-BE49-F238E27FC236}">
                <a16:creationId xmlns:a16="http://schemas.microsoft.com/office/drawing/2014/main" id="{E4C59EB2-D9EC-62E6-9954-22C725C8ABCF}"/>
              </a:ext>
            </a:extLst>
          </p:cNvPr>
          <p:cNvSpPr txBox="1"/>
          <p:nvPr/>
        </p:nvSpPr>
        <p:spPr>
          <a:xfrm>
            <a:off x="7069852" y="2460975"/>
            <a:ext cx="4259665" cy="461665"/>
          </a:xfrm>
          <a:prstGeom prst="rect">
            <a:avLst/>
          </a:prstGeom>
          <a:noFill/>
        </p:spPr>
        <p:txBody>
          <a:bodyPr wrap="square">
            <a:spAutoFit/>
          </a:bodyPr>
          <a:lstStyle/>
          <a:p>
            <a:pPr lvl="1" algn="ctr">
              <a:lnSpc>
                <a:spcPct val="100000"/>
              </a:lnSpc>
            </a:pPr>
            <a:r>
              <a:rPr lang="en-US" sz="2400" dirty="0"/>
              <a:t>IMDB database</a:t>
            </a:r>
          </a:p>
        </p:txBody>
      </p:sp>
      <p:sp>
        <p:nvSpPr>
          <p:cNvPr id="14" name="TextBox 13">
            <a:extLst>
              <a:ext uri="{FF2B5EF4-FFF2-40B4-BE49-F238E27FC236}">
                <a16:creationId xmlns:a16="http://schemas.microsoft.com/office/drawing/2014/main" id="{E6458BBE-F178-F161-422B-F0350F9CD12E}"/>
              </a:ext>
            </a:extLst>
          </p:cNvPr>
          <p:cNvSpPr txBox="1"/>
          <p:nvPr/>
        </p:nvSpPr>
        <p:spPr>
          <a:xfrm>
            <a:off x="6950110" y="3024315"/>
            <a:ext cx="4499149" cy="830997"/>
          </a:xfrm>
          <a:prstGeom prst="rect">
            <a:avLst/>
          </a:prstGeom>
          <a:noFill/>
        </p:spPr>
        <p:txBody>
          <a:bodyPr wrap="square">
            <a:spAutoFit/>
          </a:bodyPr>
          <a:lstStyle/>
          <a:p>
            <a:pPr lvl="1" algn="ctr">
              <a:lnSpc>
                <a:spcPct val="100000"/>
              </a:lnSpc>
            </a:pPr>
            <a:r>
              <a:rPr lang="en-US" sz="2400" dirty="0"/>
              <a:t>Plots, summary tables, random movie selection</a:t>
            </a:r>
          </a:p>
        </p:txBody>
      </p:sp>
      <p:sp>
        <p:nvSpPr>
          <p:cNvPr id="16" name="TextBox 15">
            <a:extLst>
              <a:ext uri="{FF2B5EF4-FFF2-40B4-BE49-F238E27FC236}">
                <a16:creationId xmlns:a16="http://schemas.microsoft.com/office/drawing/2014/main" id="{957E7EB4-0C57-D581-CF15-E0876DE3316F}"/>
              </a:ext>
            </a:extLst>
          </p:cNvPr>
          <p:cNvSpPr txBox="1"/>
          <p:nvPr/>
        </p:nvSpPr>
        <p:spPr>
          <a:xfrm>
            <a:off x="7069852" y="4258277"/>
            <a:ext cx="4259665" cy="461665"/>
          </a:xfrm>
          <a:prstGeom prst="rect">
            <a:avLst/>
          </a:prstGeom>
          <a:noFill/>
        </p:spPr>
        <p:txBody>
          <a:bodyPr wrap="square">
            <a:spAutoFit/>
          </a:bodyPr>
          <a:lstStyle/>
          <a:p>
            <a:pPr lvl="1" algn="ctr">
              <a:lnSpc>
                <a:spcPct val="100000"/>
              </a:lnSpc>
            </a:pPr>
            <a:r>
              <a:rPr lang="en-US" sz="2400" dirty="0"/>
              <a:t>Ratings, year, genre…</a:t>
            </a:r>
          </a:p>
        </p:txBody>
      </p:sp>
      <p:cxnSp>
        <p:nvCxnSpPr>
          <p:cNvPr id="18" name="Straight Arrow Connector 17">
            <a:extLst>
              <a:ext uri="{FF2B5EF4-FFF2-40B4-BE49-F238E27FC236}">
                <a16:creationId xmlns:a16="http://schemas.microsoft.com/office/drawing/2014/main" id="{497375C3-CB5E-A7E2-F7BD-F24707F098D8}"/>
              </a:ext>
            </a:extLst>
          </p:cNvPr>
          <p:cNvCxnSpPr>
            <a:cxnSpLocks/>
          </p:cNvCxnSpPr>
          <p:nvPr/>
        </p:nvCxnSpPr>
        <p:spPr>
          <a:xfrm>
            <a:off x="6294412" y="2080008"/>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DCE7D00-D853-119C-0A96-FFB75C394EAE}"/>
              </a:ext>
            </a:extLst>
          </p:cNvPr>
          <p:cNvCxnSpPr>
            <a:cxnSpLocks/>
          </p:cNvCxnSpPr>
          <p:nvPr/>
        </p:nvCxnSpPr>
        <p:spPr>
          <a:xfrm>
            <a:off x="6294412" y="2711975"/>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6EAFF0F-3FD4-7C57-64AE-34BF2A2A56D1}"/>
              </a:ext>
            </a:extLst>
          </p:cNvPr>
          <p:cNvCxnSpPr>
            <a:cxnSpLocks/>
          </p:cNvCxnSpPr>
          <p:nvPr/>
        </p:nvCxnSpPr>
        <p:spPr>
          <a:xfrm>
            <a:off x="6294412" y="3432867"/>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2C22995-7D65-9035-13E9-255EE89AAC71}"/>
              </a:ext>
            </a:extLst>
          </p:cNvPr>
          <p:cNvCxnSpPr>
            <a:cxnSpLocks/>
          </p:cNvCxnSpPr>
          <p:nvPr/>
        </p:nvCxnSpPr>
        <p:spPr>
          <a:xfrm>
            <a:off x="6294412" y="4477059"/>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4B5730C-7FB4-F708-6BBF-B034BBB7ADCF}"/>
              </a:ext>
            </a:extLst>
          </p:cNvPr>
          <p:cNvCxnSpPr>
            <a:cxnSpLocks/>
          </p:cNvCxnSpPr>
          <p:nvPr/>
        </p:nvCxnSpPr>
        <p:spPr>
          <a:xfrm>
            <a:off x="6294412" y="5485349"/>
            <a:ext cx="1188720"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5" name="Slide Number Placeholder 24">
            <a:extLst>
              <a:ext uri="{FF2B5EF4-FFF2-40B4-BE49-F238E27FC236}">
                <a16:creationId xmlns:a16="http://schemas.microsoft.com/office/drawing/2014/main" id="{135B2DC3-4628-8284-B42E-D5A8CA7A8CF5}"/>
              </a:ext>
            </a:extLst>
          </p:cNvPr>
          <p:cNvSpPr>
            <a:spLocks noGrp="1"/>
          </p:cNvSpPr>
          <p:nvPr>
            <p:ph type="sldNum" sz="quarter" idx="12"/>
          </p:nvPr>
        </p:nvSpPr>
        <p:spPr/>
        <p:txBody>
          <a:bodyPr/>
          <a:lstStyle/>
          <a:p>
            <a:fld id="{A00A87C0-353B-497F-824C-D9AC1101C509}" type="slidenum">
              <a:rPr lang="en-US" smtClean="0"/>
              <a:t>9</a:t>
            </a:fld>
            <a:endParaRPr lang="en-US"/>
          </a:p>
        </p:txBody>
      </p:sp>
    </p:spTree>
    <p:extLst>
      <p:ext uri="{BB962C8B-B14F-4D97-AF65-F5344CB8AC3E}">
        <p14:creationId xmlns:p14="http://schemas.microsoft.com/office/powerpoint/2010/main" val="275843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web page&#10;&#10;Description automatically generated">
            <a:extLst>
              <a:ext uri="{FF2B5EF4-FFF2-40B4-BE49-F238E27FC236}">
                <a16:creationId xmlns:a16="http://schemas.microsoft.com/office/drawing/2014/main" id="{E930DCFD-1BD6-1C40-21F9-72BC6F69B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770" y="0"/>
            <a:ext cx="8875514" cy="6858000"/>
          </a:xfrm>
          <a:prstGeom prst="rect">
            <a:avLst/>
          </a:prstGeom>
        </p:spPr>
      </p:pic>
    </p:spTree>
    <p:extLst>
      <p:ext uri="{BB962C8B-B14F-4D97-AF65-F5344CB8AC3E}">
        <p14:creationId xmlns:p14="http://schemas.microsoft.com/office/powerpoint/2010/main" val="11490033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nk sunglasses on a black background&#10;&#10;Description automatically generated">
            <a:extLst>
              <a:ext uri="{FF2B5EF4-FFF2-40B4-BE49-F238E27FC236}">
                <a16:creationId xmlns:a16="http://schemas.microsoft.com/office/drawing/2014/main" id="{C9A2C058-E704-FF41-2870-E7F17B2F2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862" y="687977"/>
            <a:ext cx="4802024" cy="5181133"/>
          </a:xfrm>
          <a:prstGeom prst="rect">
            <a:avLst/>
          </a:prstGeom>
        </p:spPr>
      </p:pic>
      <p:sp>
        <p:nvSpPr>
          <p:cNvPr id="14" name="TextBox 13">
            <a:extLst>
              <a:ext uri="{FF2B5EF4-FFF2-40B4-BE49-F238E27FC236}">
                <a16:creationId xmlns:a16="http://schemas.microsoft.com/office/drawing/2014/main" id="{4103F2E3-7EBE-2D27-D9F3-3A7A350F37DC}"/>
              </a:ext>
            </a:extLst>
          </p:cNvPr>
          <p:cNvSpPr txBox="1"/>
          <p:nvPr/>
        </p:nvSpPr>
        <p:spPr>
          <a:xfrm>
            <a:off x="5860874" y="6346768"/>
            <a:ext cx="6096000" cy="369332"/>
          </a:xfrm>
          <a:prstGeom prst="rect">
            <a:avLst/>
          </a:prstGeom>
          <a:noFill/>
        </p:spPr>
        <p:txBody>
          <a:bodyPr wrap="square">
            <a:spAutoFit/>
          </a:bodyPr>
          <a:lstStyle/>
          <a:p>
            <a:pPr algn="ctr"/>
            <a:r>
              <a:rPr lang="en-US" dirty="0">
                <a:hlinkClick r:id="rId3"/>
              </a:rPr>
              <a:t>https://github.com/nanxstats/awesome-shiny-extensions</a:t>
            </a:r>
            <a:endParaRPr lang="en-US" dirty="0"/>
          </a:p>
        </p:txBody>
      </p:sp>
    </p:spTree>
    <p:extLst>
      <p:ext uri="{BB962C8B-B14F-4D97-AF65-F5344CB8AC3E}">
        <p14:creationId xmlns:p14="http://schemas.microsoft.com/office/powerpoint/2010/main" val="398469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78 0.00694 L -0.3763 -0.28195 " pathEditMode="relative" rAng="0" ptsTypes="AA">
                                      <p:cBhvr>
                                        <p:cTn id="6" dur="2000" fill="hold"/>
                                        <p:tgtEl>
                                          <p:spTgt spid="5"/>
                                        </p:tgtEl>
                                        <p:attrNameLst>
                                          <p:attrName>ppt_x</p:attrName>
                                          <p:attrName>ppt_y</p:attrName>
                                        </p:attrNameLst>
                                      </p:cBhvr>
                                      <p:rCtr x="-18854" y="-14444"/>
                                    </p:animMotion>
                                  </p:childTnLst>
                                </p:cTn>
                              </p:par>
                              <p:par>
                                <p:cTn id="7" presetID="6" presetClass="emph" presetSubtype="0" accel="50000" decel="50000" fill="hold" nodeType="withEffect">
                                  <p:stCondLst>
                                    <p:cond delay="0"/>
                                  </p:stCondLst>
                                  <p:childTnLst>
                                    <p:animScale>
                                      <p:cBhvr>
                                        <p:cTn id="8" dur="2000" fill="hold"/>
                                        <p:tgtEl>
                                          <p:spTgt spid="5"/>
                                        </p:tgtEl>
                                      </p:cBhvr>
                                      <p:by x="41000" y="4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C7A1A5-6608-2BC2-0F09-D805E044DA79}"/>
              </a:ext>
            </a:extLst>
          </p:cNvPr>
          <p:cNvSpPr txBox="1"/>
          <p:nvPr/>
        </p:nvSpPr>
        <p:spPr>
          <a:xfrm>
            <a:off x="5860874" y="6346768"/>
            <a:ext cx="6096000" cy="369332"/>
          </a:xfrm>
          <a:prstGeom prst="rect">
            <a:avLst/>
          </a:prstGeom>
          <a:noFill/>
        </p:spPr>
        <p:txBody>
          <a:bodyPr wrap="square">
            <a:spAutoFit/>
          </a:bodyPr>
          <a:lstStyle/>
          <a:p>
            <a:pPr algn="ctr"/>
            <a:r>
              <a:rPr lang="en-US" dirty="0">
                <a:hlinkClick r:id="rId3"/>
              </a:rPr>
              <a:t>https://github.com/nanxstats/awesome-shiny-extensions</a:t>
            </a:r>
            <a:endParaRPr lang="en-US" dirty="0"/>
          </a:p>
        </p:txBody>
      </p:sp>
      <p:pic>
        <p:nvPicPr>
          <p:cNvPr id="8" name="Picture 7">
            <a:extLst>
              <a:ext uri="{FF2B5EF4-FFF2-40B4-BE49-F238E27FC236}">
                <a16:creationId xmlns:a16="http://schemas.microsoft.com/office/drawing/2014/main" id="{50A6DA55-5378-E21D-AED2-FC4882A21162}"/>
              </a:ext>
            </a:extLst>
          </p:cNvPr>
          <p:cNvPicPr>
            <a:picLocks noChangeAspect="1"/>
          </p:cNvPicPr>
          <p:nvPr/>
        </p:nvPicPr>
        <p:blipFill>
          <a:blip r:embed="rId4"/>
          <a:stretch>
            <a:fillRect/>
          </a:stretch>
        </p:blipFill>
        <p:spPr>
          <a:xfrm>
            <a:off x="2688962" y="217720"/>
            <a:ext cx="2100098" cy="5939245"/>
          </a:xfrm>
          <a:prstGeom prst="rect">
            <a:avLst/>
          </a:prstGeom>
        </p:spPr>
      </p:pic>
      <p:pic>
        <p:nvPicPr>
          <p:cNvPr id="10" name="Picture 9">
            <a:extLst>
              <a:ext uri="{FF2B5EF4-FFF2-40B4-BE49-F238E27FC236}">
                <a16:creationId xmlns:a16="http://schemas.microsoft.com/office/drawing/2014/main" id="{69242ABB-1225-17E3-2064-8C40B8BD4D08}"/>
              </a:ext>
            </a:extLst>
          </p:cNvPr>
          <p:cNvPicPr>
            <a:picLocks noChangeAspect="1"/>
          </p:cNvPicPr>
          <p:nvPr/>
        </p:nvPicPr>
        <p:blipFill>
          <a:blip r:embed="rId5"/>
          <a:stretch>
            <a:fillRect/>
          </a:stretch>
        </p:blipFill>
        <p:spPr>
          <a:xfrm>
            <a:off x="4823894" y="217720"/>
            <a:ext cx="2145238" cy="5939245"/>
          </a:xfrm>
          <a:prstGeom prst="rect">
            <a:avLst/>
          </a:prstGeom>
        </p:spPr>
      </p:pic>
      <p:pic>
        <p:nvPicPr>
          <p:cNvPr id="12" name="Picture 11">
            <a:extLst>
              <a:ext uri="{FF2B5EF4-FFF2-40B4-BE49-F238E27FC236}">
                <a16:creationId xmlns:a16="http://schemas.microsoft.com/office/drawing/2014/main" id="{2759032F-51D2-D506-177E-4E08F669A67D}"/>
              </a:ext>
            </a:extLst>
          </p:cNvPr>
          <p:cNvPicPr>
            <a:picLocks noChangeAspect="1"/>
          </p:cNvPicPr>
          <p:nvPr/>
        </p:nvPicPr>
        <p:blipFill>
          <a:blip r:embed="rId6"/>
          <a:stretch>
            <a:fillRect/>
          </a:stretch>
        </p:blipFill>
        <p:spPr>
          <a:xfrm>
            <a:off x="6960424" y="217720"/>
            <a:ext cx="2184268" cy="5939245"/>
          </a:xfrm>
          <a:prstGeom prst="rect">
            <a:avLst/>
          </a:prstGeom>
        </p:spPr>
      </p:pic>
      <p:pic>
        <p:nvPicPr>
          <p:cNvPr id="4" name="Picture 3">
            <a:extLst>
              <a:ext uri="{FF2B5EF4-FFF2-40B4-BE49-F238E27FC236}">
                <a16:creationId xmlns:a16="http://schemas.microsoft.com/office/drawing/2014/main" id="{B1D65CDB-945C-42AF-C503-577FBDAFF98E}"/>
              </a:ext>
            </a:extLst>
          </p:cNvPr>
          <p:cNvPicPr>
            <a:picLocks noChangeAspect="1"/>
          </p:cNvPicPr>
          <p:nvPr/>
        </p:nvPicPr>
        <p:blipFill>
          <a:blip r:embed="rId7"/>
          <a:stretch>
            <a:fillRect/>
          </a:stretch>
        </p:blipFill>
        <p:spPr>
          <a:xfrm>
            <a:off x="9126001" y="217719"/>
            <a:ext cx="2155221" cy="5939245"/>
          </a:xfrm>
          <a:prstGeom prst="rect">
            <a:avLst/>
          </a:prstGeom>
        </p:spPr>
      </p:pic>
      <p:pic>
        <p:nvPicPr>
          <p:cNvPr id="6" name="Picture 5" descr="A pink sunglasses on a black background&#10;&#10;Description automatically generated">
            <a:extLst>
              <a:ext uri="{FF2B5EF4-FFF2-40B4-BE49-F238E27FC236}">
                <a16:creationId xmlns:a16="http://schemas.microsoft.com/office/drawing/2014/main" id="{25F1CB4D-06D3-5E05-1993-A4F1266543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186" y="239920"/>
            <a:ext cx="2011680" cy="2170497"/>
          </a:xfrm>
          <a:prstGeom prst="rect">
            <a:avLst/>
          </a:prstGeom>
        </p:spPr>
      </p:pic>
    </p:spTree>
    <p:extLst>
      <p:ext uri="{BB962C8B-B14F-4D97-AF65-F5344CB8AC3E}">
        <p14:creationId xmlns:p14="http://schemas.microsoft.com/office/powerpoint/2010/main" val="73643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0A6DA55-5378-E21D-AED2-FC4882A211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71544" y="243951"/>
            <a:ext cx="2100098" cy="5764857"/>
          </a:xfrm>
          <a:prstGeom prst="rect">
            <a:avLst/>
          </a:prstGeom>
        </p:spPr>
      </p:pic>
      <p:pic>
        <p:nvPicPr>
          <p:cNvPr id="10" name="Picture 9">
            <a:extLst>
              <a:ext uri="{FF2B5EF4-FFF2-40B4-BE49-F238E27FC236}">
                <a16:creationId xmlns:a16="http://schemas.microsoft.com/office/drawing/2014/main" id="{69242ABB-1225-17E3-2064-8C40B8BD4D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22214" y="156757"/>
            <a:ext cx="2113762" cy="5939245"/>
          </a:xfrm>
          <a:prstGeom prst="rect">
            <a:avLst/>
          </a:prstGeom>
        </p:spPr>
      </p:pic>
      <p:pic>
        <p:nvPicPr>
          <p:cNvPr id="12" name="Picture 11">
            <a:extLst>
              <a:ext uri="{FF2B5EF4-FFF2-40B4-BE49-F238E27FC236}">
                <a16:creationId xmlns:a16="http://schemas.microsoft.com/office/drawing/2014/main" id="{2759032F-51D2-D506-177E-4E08F669A6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57232" y="156757"/>
            <a:ext cx="2155816" cy="5939245"/>
          </a:xfrm>
          <a:prstGeom prst="rect">
            <a:avLst/>
          </a:prstGeom>
        </p:spPr>
      </p:pic>
      <p:pic>
        <p:nvPicPr>
          <p:cNvPr id="6" name="Picture 5">
            <a:extLst>
              <a:ext uri="{FF2B5EF4-FFF2-40B4-BE49-F238E27FC236}">
                <a16:creationId xmlns:a16="http://schemas.microsoft.com/office/drawing/2014/main" id="{41839130-D3D0-6888-EDAC-D7A72E79FD05}"/>
              </a:ext>
            </a:extLst>
          </p:cNvPr>
          <p:cNvPicPr>
            <a:picLocks noChangeAspect="1"/>
          </p:cNvPicPr>
          <p:nvPr/>
        </p:nvPicPr>
        <p:blipFill>
          <a:blip r:embed="rId5"/>
          <a:stretch>
            <a:fillRect/>
          </a:stretch>
        </p:blipFill>
        <p:spPr>
          <a:xfrm>
            <a:off x="9113049" y="156757"/>
            <a:ext cx="2486774" cy="6255792"/>
          </a:xfrm>
          <a:prstGeom prst="rect">
            <a:avLst/>
          </a:prstGeom>
        </p:spPr>
      </p:pic>
      <p:sp>
        <p:nvSpPr>
          <p:cNvPr id="7" name="TextBox 6">
            <a:extLst>
              <a:ext uri="{FF2B5EF4-FFF2-40B4-BE49-F238E27FC236}">
                <a16:creationId xmlns:a16="http://schemas.microsoft.com/office/drawing/2014/main" id="{06830A96-E03B-7BD2-0EFC-C1157B6493C3}"/>
              </a:ext>
            </a:extLst>
          </p:cNvPr>
          <p:cNvSpPr txBox="1"/>
          <p:nvPr/>
        </p:nvSpPr>
        <p:spPr>
          <a:xfrm>
            <a:off x="5860874" y="6346768"/>
            <a:ext cx="6096000" cy="369332"/>
          </a:xfrm>
          <a:prstGeom prst="rect">
            <a:avLst/>
          </a:prstGeom>
          <a:noFill/>
        </p:spPr>
        <p:txBody>
          <a:bodyPr wrap="square">
            <a:spAutoFit/>
          </a:bodyPr>
          <a:lstStyle/>
          <a:p>
            <a:pPr algn="ctr"/>
            <a:r>
              <a:rPr lang="en-US" dirty="0">
                <a:hlinkClick r:id="rId6"/>
              </a:rPr>
              <a:t>https://github.com/nanxstats/awesome-shiny-extensions</a:t>
            </a:r>
            <a:endParaRPr lang="en-US" dirty="0"/>
          </a:p>
        </p:txBody>
      </p:sp>
      <p:pic>
        <p:nvPicPr>
          <p:cNvPr id="9" name="Picture 8" descr="A pink sunglasses on a black background&#10;&#10;Description automatically generated">
            <a:extLst>
              <a:ext uri="{FF2B5EF4-FFF2-40B4-BE49-F238E27FC236}">
                <a16:creationId xmlns:a16="http://schemas.microsoft.com/office/drawing/2014/main" id="{4BC692B7-B1FA-8991-5555-51F8819085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186" y="239920"/>
            <a:ext cx="2011680" cy="2170497"/>
          </a:xfrm>
          <a:prstGeom prst="rect">
            <a:avLst/>
          </a:prstGeom>
        </p:spPr>
      </p:pic>
    </p:spTree>
    <p:extLst>
      <p:ext uri="{BB962C8B-B14F-4D97-AF65-F5344CB8AC3E}">
        <p14:creationId xmlns:p14="http://schemas.microsoft.com/office/powerpoint/2010/main" val="275924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C93DB-0627-5A50-B4D6-A1BA518A6A8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b="1" kern="1200">
                <a:solidFill>
                  <a:schemeClr val="tx1"/>
                </a:solidFill>
                <a:latin typeface="+mj-lt"/>
                <a:ea typeface="+mj-ea"/>
                <a:cs typeface="+mj-cs"/>
              </a:rPr>
              <a:t>You’ve made it! Congrats!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wo people looking at a mountain&#10;&#10;Description automatically generated">
            <a:extLst>
              <a:ext uri="{FF2B5EF4-FFF2-40B4-BE49-F238E27FC236}">
                <a16:creationId xmlns:a16="http://schemas.microsoft.com/office/drawing/2014/main" id="{64027987-4A96-5DEC-4C1E-BFA34415D580}"/>
              </a:ext>
            </a:extLst>
          </p:cNvPr>
          <p:cNvPicPr>
            <a:picLocks noChangeAspect="1"/>
          </p:cNvPicPr>
          <p:nvPr/>
        </p:nvPicPr>
        <p:blipFill rotWithShape="1">
          <a:blip r:embed="rId2">
            <a:extLst>
              <a:ext uri="{28A0092B-C50C-407E-A947-70E740481C1C}">
                <a14:useLocalDpi xmlns:a14="http://schemas.microsoft.com/office/drawing/2010/main" val="0"/>
              </a:ext>
            </a:extLst>
          </a:blip>
          <a:srcRect l="5489" r="5535"/>
          <a:stretch/>
        </p:blipFill>
        <p:spPr>
          <a:xfrm>
            <a:off x="4654296" y="709073"/>
            <a:ext cx="7214616" cy="5412421"/>
          </a:xfrm>
          <a:prstGeom prst="rect">
            <a:avLst/>
          </a:prstGeom>
        </p:spPr>
      </p:pic>
    </p:spTree>
    <p:extLst>
      <p:ext uri="{BB962C8B-B14F-4D97-AF65-F5344CB8AC3E}">
        <p14:creationId xmlns:p14="http://schemas.microsoft.com/office/powerpoint/2010/main" val="31938042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ainbow paint splatter with white letters&#10;&#10;Description automatically generated">
            <a:extLst>
              <a:ext uri="{FF2B5EF4-FFF2-40B4-BE49-F238E27FC236}">
                <a16:creationId xmlns:a16="http://schemas.microsoft.com/office/drawing/2014/main" id="{535D04F7-95EE-B13C-98B5-BDEEFCE38200}"/>
              </a:ext>
            </a:extLst>
          </p:cNvPr>
          <p:cNvPicPr>
            <a:picLocks noChangeAspect="1"/>
          </p:cNvPicPr>
          <p:nvPr/>
        </p:nvPicPr>
        <p:blipFill rotWithShape="1">
          <a:blip r:embed="rId2">
            <a:extLst>
              <a:ext uri="{28A0092B-C50C-407E-A947-70E740481C1C}">
                <a14:useLocalDpi xmlns:a14="http://schemas.microsoft.com/office/drawing/2010/main" val="0"/>
              </a:ext>
            </a:extLst>
          </a:blip>
          <a:srcRect r="9119"/>
          <a:stretch/>
        </p:blipFill>
        <p:spPr>
          <a:xfrm>
            <a:off x="1366347" y="433410"/>
            <a:ext cx="9459306" cy="5854700"/>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Tree>
    <p:extLst>
      <p:ext uri="{BB962C8B-B14F-4D97-AF65-F5344CB8AC3E}">
        <p14:creationId xmlns:p14="http://schemas.microsoft.com/office/powerpoint/2010/main" val="1057322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ahnschrift SemiCondense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8427</TotalTime>
  <Words>2597</Words>
  <Application>Microsoft Office PowerPoint</Application>
  <PresentationFormat>Widescreen</PresentationFormat>
  <Paragraphs>551</Paragraphs>
  <Slides>95</Slides>
  <Notes>1</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95</vt:i4>
      </vt:variant>
    </vt:vector>
  </HeadingPairs>
  <TitlesOfParts>
    <vt:vector size="107" baseType="lpstr">
      <vt:lpstr>Abadi Extra Light</vt:lpstr>
      <vt:lpstr>Aptos</vt:lpstr>
      <vt:lpstr>Aptos Display</vt:lpstr>
      <vt:lpstr>Arial</vt:lpstr>
      <vt:lpstr>Bahnschrift SemiCondensed</vt:lpstr>
      <vt:lpstr>Calibri</vt:lpstr>
      <vt:lpstr>Courier New</vt:lpstr>
      <vt:lpstr>Roboto</vt:lpstr>
      <vt:lpstr>Wingdings</vt:lpstr>
      <vt:lpstr>Office Theme</vt:lpstr>
      <vt:lpstr>1_Office Theme</vt:lpstr>
      <vt:lpstr>2_Office Theme</vt:lpstr>
      <vt:lpstr>I’d rather be       </vt:lpstr>
      <vt:lpstr>Shiny in R: crash course</vt:lpstr>
      <vt:lpstr>  What is Shiny?</vt:lpstr>
      <vt:lpstr>Components: UI vs server</vt:lpstr>
      <vt:lpstr>PowerPoint Presentation</vt:lpstr>
      <vt:lpstr>Shiny app typical structure</vt:lpstr>
      <vt:lpstr>Shiny app typical structure</vt:lpstr>
      <vt:lpstr>Shiny app typical commands</vt:lpstr>
      <vt:lpstr>Idea</vt:lpstr>
      <vt:lpstr>App design prototyping</vt:lpstr>
      <vt:lpstr>User interface</vt:lpstr>
      <vt:lpstr>App design</vt:lpstr>
      <vt:lpstr>App design</vt:lpstr>
      <vt:lpstr>App design</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App design : shinyuieditor</vt:lpstr>
      <vt:lpstr>PowerPoint Presentation</vt:lpstr>
      <vt:lpstr>shinyuieditor : drop down menu</vt:lpstr>
      <vt:lpstr>shinyuieditor : checkboxes</vt:lpstr>
      <vt:lpstr>shinyuieditor: slider</vt:lpstr>
      <vt:lpstr>shinyuieditor: action button</vt:lpstr>
      <vt:lpstr>PowerPoint Presentation</vt:lpstr>
      <vt:lpstr>shinyuieditor: output plot</vt:lpstr>
      <vt:lpstr>shinyuieditor: output table</vt:lpstr>
      <vt:lpstr>shinyuieditor: output text</vt:lpstr>
      <vt:lpstr>Editing UI in the code</vt:lpstr>
      <vt:lpstr>PowerPoint Presentation</vt:lpstr>
      <vt:lpstr>Server</vt:lpstr>
      <vt:lpstr>Linking UI and Server</vt:lpstr>
      <vt:lpstr>PowerPoint Presentation</vt:lpstr>
      <vt:lpstr>Server side: reactive data</vt:lpstr>
      <vt:lpstr>Server side: creating and exporting outputs</vt:lpstr>
      <vt:lpstr>Server side: creating a plot</vt:lpstr>
      <vt:lpstr>Server side: creating a plot</vt:lpstr>
      <vt:lpstr>Server side : creating a data frame</vt:lpstr>
      <vt:lpstr>Server side : creating some text</vt:lpstr>
      <vt:lpstr>Server side: respond to an action</vt:lpstr>
      <vt:lpstr>Server side : sprucing it up</vt:lpstr>
      <vt:lpstr>PowerPoint Presentation</vt:lpstr>
      <vt:lpstr>Putting it together</vt:lpstr>
      <vt:lpstr>shinyuieditor (again)</vt:lpstr>
      <vt:lpstr>Testing and deployment</vt:lpstr>
      <vt:lpstr>Testing and deployment</vt:lpstr>
      <vt:lpstr>Testing and deployment</vt:lpstr>
      <vt:lpstr>PowerPoint Presentation</vt:lpstr>
      <vt:lpstr>PowerPoint Presentation</vt:lpstr>
      <vt:lpstr>Additional options: input</vt:lpstr>
      <vt:lpstr>Additional options: output</vt:lpstr>
      <vt:lpstr>Sharing your app</vt:lpstr>
      <vt:lpstr>Sharing your app</vt:lpstr>
      <vt:lpstr>Sharing your app</vt:lpstr>
      <vt:lpstr>Sharing your app</vt:lpstr>
      <vt:lpstr>Customization</vt:lpstr>
      <vt:lpstr>Customization: shinyWidgets</vt:lpstr>
      <vt:lpstr>Customization: shinyWidgets</vt:lpstr>
      <vt:lpstr>Customization: shinyWidgets</vt:lpstr>
      <vt:lpstr>Customization: shinyWidgets</vt:lpstr>
      <vt:lpstr>Customization: shinyWidgets</vt:lpstr>
      <vt:lpstr>Customization: dashboards</vt:lpstr>
      <vt:lpstr>Customization: tabs</vt:lpstr>
      <vt:lpstr>Customization: tabs</vt:lpstr>
      <vt:lpstr>Customization: tabs</vt:lpstr>
      <vt:lpstr>Customization (bonus): tooltips</vt:lpstr>
      <vt:lpstr>Customization: HTML</vt:lpstr>
      <vt:lpstr>Customization: HTML</vt:lpstr>
      <vt:lpstr>Customization: CSS</vt:lpstr>
      <vt:lpstr>Customization: CSS</vt:lpstr>
      <vt:lpstr>Customization: CSS</vt:lpstr>
      <vt:lpstr>Customization: theming with bslib</vt:lpstr>
      <vt:lpstr>Customization: theming with bslib</vt:lpstr>
      <vt:lpstr>Customization: theming with bslib</vt:lpstr>
      <vt:lpstr>Customization: theming with bslib</vt:lpstr>
      <vt:lpstr>Customization: theming with bslib</vt:lpstr>
      <vt:lpstr>Customization: theming with bslib</vt:lpstr>
      <vt:lpstr>Customization: theming with bslib</vt:lpstr>
      <vt:lpstr>Customization: theming plots with thematic</vt:lpstr>
      <vt:lpstr>Customization: theming plots with thematic</vt:lpstr>
      <vt:lpstr>Customization: theming plots with thematic</vt:lpstr>
      <vt:lpstr>Customization: and so much more!!!</vt:lpstr>
      <vt:lpstr>PowerPoint Presentation</vt:lpstr>
      <vt:lpstr>PowerPoint Presentation</vt:lpstr>
      <vt:lpstr>PowerPoint Presentation</vt:lpstr>
      <vt:lpstr>PowerPoint Presentation</vt:lpstr>
      <vt:lpstr>PowerPoint Presentation</vt:lpstr>
      <vt:lpstr>PowerPoint Presentation</vt:lpstr>
      <vt:lpstr>You’ve made it! Congrats!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Shiny in R: crash course</dc:title>
  <dc:creator>Bled, Florent</dc:creator>
  <cp:lastModifiedBy>Bled, Florent</cp:lastModifiedBy>
  <cp:revision>43</cp:revision>
  <dcterms:created xsi:type="dcterms:W3CDTF">2024-05-03T18:59:24Z</dcterms:created>
  <dcterms:modified xsi:type="dcterms:W3CDTF">2024-05-20T19:00:31Z</dcterms:modified>
</cp:coreProperties>
</file>